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78"/>
  </p:notesMasterIdLst>
  <p:handoutMasterIdLst>
    <p:handoutMasterId r:id="rId79"/>
  </p:handoutMasterIdLst>
  <p:sldIdLst>
    <p:sldId id="302" r:id="rId2"/>
    <p:sldId id="303" r:id="rId3"/>
    <p:sldId id="614" r:id="rId4"/>
    <p:sldId id="511" r:id="rId5"/>
    <p:sldId id="615" r:id="rId6"/>
    <p:sldId id="533" r:id="rId7"/>
    <p:sldId id="535" r:id="rId8"/>
    <p:sldId id="536" r:id="rId9"/>
    <p:sldId id="537" r:id="rId10"/>
    <p:sldId id="534" r:id="rId11"/>
    <p:sldId id="605" r:id="rId12"/>
    <p:sldId id="606" r:id="rId13"/>
    <p:sldId id="607" r:id="rId14"/>
    <p:sldId id="608" r:id="rId15"/>
    <p:sldId id="609" r:id="rId16"/>
    <p:sldId id="610" r:id="rId17"/>
    <p:sldId id="611" r:id="rId18"/>
    <p:sldId id="612" r:id="rId19"/>
    <p:sldId id="613" r:id="rId20"/>
    <p:sldId id="372" r:id="rId21"/>
    <p:sldId id="538" r:id="rId22"/>
    <p:sldId id="539" r:id="rId23"/>
    <p:sldId id="540" r:id="rId24"/>
    <p:sldId id="546" r:id="rId25"/>
    <p:sldId id="617" r:id="rId26"/>
    <p:sldId id="616" r:id="rId27"/>
    <p:sldId id="548" r:id="rId28"/>
    <p:sldId id="549" r:id="rId29"/>
    <p:sldId id="525" r:id="rId30"/>
    <p:sldId id="311" r:id="rId31"/>
    <p:sldId id="550" r:id="rId32"/>
    <p:sldId id="551" r:id="rId33"/>
    <p:sldId id="552" r:id="rId34"/>
    <p:sldId id="554" r:id="rId35"/>
    <p:sldId id="555" r:id="rId36"/>
    <p:sldId id="527" r:id="rId37"/>
    <p:sldId id="560" r:id="rId38"/>
    <p:sldId id="557" r:id="rId39"/>
    <p:sldId id="558" r:id="rId40"/>
    <p:sldId id="561" r:id="rId41"/>
    <p:sldId id="562" r:id="rId42"/>
    <p:sldId id="563" r:id="rId43"/>
    <p:sldId id="529" r:id="rId44"/>
    <p:sldId id="566" r:id="rId45"/>
    <p:sldId id="559" r:id="rId46"/>
    <p:sldId id="586" r:id="rId47"/>
    <p:sldId id="585" r:id="rId48"/>
    <p:sldId id="588" r:id="rId49"/>
    <p:sldId id="583" r:id="rId50"/>
    <p:sldId id="589" r:id="rId51"/>
    <p:sldId id="587" r:id="rId52"/>
    <p:sldId id="590" r:id="rId53"/>
    <p:sldId id="591" r:id="rId54"/>
    <p:sldId id="584" r:id="rId55"/>
    <p:sldId id="594" r:id="rId56"/>
    <p:sldId id="595" r:id="rId57"/>
    <p:sldId id="596" r:id="rId58"/>
    <p:sldId id="597" r:id="rId59"/>
    <p:sldId id="598" r:id="rId60"/>
    <p:sldId id="593" r:id="rId61"/>
    <p:sldId id="567" r:id="rId62"/>
    <p:sldId id="592" r:id="rId63"/>
    <p:sldId id="600" r:id="rId64"/>
    <p:sldId id="599" r:id="rId65"/>
    <p:sldId id="569" r:id="rId66"/>
    <p:sldId id="570" r:id="rId67"/>
    <p:sldId id="564" r:id="rId68"/>
    <p:sldId id="601" r:id="rId69"/>
    <p:sldId id="602" r:id="rId70"/>
    <p:sldId id="568" r:id="rId71"/>
    <p:sldId id="572" r:id="rId72"/>
    <p:sldId id="573" r:id="rId73"/>
    <p:sldId id="574" r:id="rId74"/>
    <p:sldId id="576" r:id="rId75"/>
    <p:sldId id="603" r:id="rId76"/>
    <p:sldId id="298" r:id="rId77"/>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66" autoAdjust="0"/>
    <p:restoredTop sz="94541" autoAdjust="0"/>
  </p:normalViewPr>
  <p:slideViewPr>
    <p:cSldViewPr snapToGrid="0" snapToObjects="1">
      <p:cViewPr>
        <p:scale>
          <a:sx n="107" d="100"/>
          <a:sy n="107" d="100"/>
        </p:scale>
        <p:origin x="1275" y="45"/>
      </p:cViewPr>
      <p:guideLst>
        <p:guide orient="horz" pos="2160"/>
        <p:guide pos="2880"/>
      </p:guideLst>
    </p:cSldViewPr>
  </p:slideViewPr>
  <p:outlineViewPr>
    <p:cViewPr>
      <p:scale>
        <a:sx n="33" d="100"/>
        <a:sy n="33" d="100"/>
      </p:scale>
      <p:origin x="0" y="-31878"/>
    </p:cViewPr>
  </p:outlineViewPr>
  <p:notesTextViewPr>
    <p:cViewPr>
      <p:scale>
        <a:sx n="3" d="2"/>
        <a:sy n="3" d="2"/>
      </p:scale>
      <p:origin x="0" y="0"/>
    </p:cViewPr>
  </p:notesTextViewPr>
  <p:sorterViewPr>
    <p:cViewPr>
      <p:scale>
        <a:sx n="102" d="100"/>
        <a:sy n="102" d="100"/>
      </p:scale>
      <p:origin x="0" y="0"/>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11/12/2023</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323859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367259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2222952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76</a:t>
            </a:fld>
            <a:endParaRPr lang="en-US" dirty="0"/>
          </a:p>
        </p:txBody>
      </p:sp>
    </p:spTree>
    <p:extLst>
      <p:ext uri="{BB962C8B-B14F-4D97-AF65-F5344CB8AC3E}">
        <p14:creationId xmlns:p14="http://schemas.microsoft.com/office/powerpoint/2010/main" val="223635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plus.pearson.com/products/ea753305-d570-484b-8fab-9fcfce223768/pages/7b4d77f0-4bae-11ec-8c47-bd90946ce6ea.xhtml#7bd864d73e5e77c51e5fdf956c490bca" TargetMode="External"/><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1.svg"/></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984695" y="1600200"/>
            <a:ext cx="3657600" cy="1600198"/>
          </a:xfrm>
        </p:spPr>
        <p:txBody>
          <a:bodyPr/>
          <a:lstStyle/>
          <a:p>
            <a:pPr>
              <a:buNone/>
            </a:pPr>
            <a:r>
              <a:rPr lang="en-US" sz="3200" dirty="0"/>
              <a:t>Chapter 6</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984695" y="3200400"/>
            <a:ext cx="3657600" cy="2925763"/>
          </a:xfrm>
        </p:spPr>
        <p:txBody>
          <a:bodyPr/>
          <a:lstStyle/>
          <a:p>
            <a:r>
              <a:rPr lang="en-US" sz="2000" dirty="0"/>
              <a:t>The Transport Layer</a:t>
            </a:r>
            <a:endParaRPr lang="en-US" dirty="0"/>
          </a:p>
        </p:txBody>
      </p:sp>
      <p:pic>
        <p:nvPicPr>
          <p:cNvPr id="14" name="Picture 13">
            <a:extLst>
              <a:ext uri="{FF2B5EF4-FFF2-40B4-BE49-F238E27FC236}">
                <a16:creationId xmlns:a16="http://schemas.microsoft.com/office/drawing/2014/main" id="{9B333387-6BCA-314D-A6E7-B6A23B163DAD}"/>
              </a:ext>
            </a:extLst>
          </p:cNvPr>
          <p:cNvPicPr>
            <a:picLocks noChangeAspect="1"/>
          </p:cNvPicPr>
          <p:nvPr/>
        </p:nvPicPr>
        <p:blipFill>
          <a:blip r:embed="rId3"/>
          <a:stretch>
            <a:fillRect/>
          </a:stretch>
        </p:blipFill>
        <p:spPr>
          <a:xfrm>
            <a:off x="-10274" y="0"/>
            <a:ext cx="4715838" cy="6287784"/>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(1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3" name="Picture Placeholder 2" descr="Figure 6-6. Client and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1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59632" y="2034966"/>
            <a:ext cx="7624735" cy="2242569"/>
          </a:xfrm>
        </p:spPr>
      </p:pic>
    </p:spTree>
    <p:extLst>
      <p:ext uri="{BB962C8B-B14F-4D97-AF65-F5344CB8AC3E}">
        <p14:creationId xmlns:p14="http://schemas.microsoft.com/office/powerpoint/2010/main" val="4234022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(2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6" name="Picture Placeholder 5" descr="Figure 6-6. Client and Server code using sockets (continued).&#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2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71040" y="1962336"/>
            <a:ext cx="7601919" cy="2499936"/>
          </a:xfrm>
        </p:spPr>
      </p:pic>
    </p:spTree>
    <p:extLst>
      <p:ext uri="{BB962C8B-B14F-4D97-AF65-F5344CB8AC3E}">
        <p14:creationId xmlns:p14="http://schemas.microsoft.com/office/powerpoint/2010/main" val="2942924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(3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4" name="Picture Placeholder 3" descr="Figure 6-6. Client and Server code using sockets (continued).&#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3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5351" y="2433727"/>
            <a:ext cx="7273297" cy="1478915"/>
          </a:xfrm>
        </p:spPr>
      </p:pic>
    </p:spTree>
    <p:extLst>
      <p:ext uri="{BB962C8B-B14F-4D97-AF65-F5344CB8AC3E}">
        <p14:creationId xmlns:p14="http://schemas.microsoft.com/office/powerpoint/2010/main" val="366376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(4 of 10)</a:t>
            </a:r>
          </a:p>
        </p:txBody>
      </p:sp>
      <p:sp>
        <p:nvSpPr>
          <p:cNvPr id="5" name="Text Placeholder 4"/>
          <p:cNvSpPr>
            <a:spLocks noGrp="1"/>
          </p:cNvSpPr>
          <p:nvPr>
            <p:ph type="body" idx="1"/>
          </p:nvPr>
        </p:nvSpPr>
        <p:spPr/>
        <p:txBody>
          <a:bodyPr/>
          <a:lstStyle/>
          <a:p>
            <a:pPr algn="ctr"/>
            <a:r>
              <a:rPr lang="en-US" dirty="0"/>
              <a:t>Client code using sockets (end of client code)</a:t>
            </a:r>
          </a:p>
        </p:txBody>
      </p:sp>
      <p:pic>
        <p:nvPicPr>
          <p:cNvPr id="6" name="Picture Placeholder 5" descr="Figure 6-6. Client and Server code using sockets (end of co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4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89976" y="2356320"/>
            <a:ext cx="7364047" cy="1828221"/>
          </a:xfrm>
        </p:spPr>
      </p:pic>
    </p:spTree>
    <p:extLst>
      <p:ext uri="{BB962C8B-B14F-4D97-AF65-F5344CB8AC3E}">
        <p14:creationId xmlns:p14="http://schemas.microsoft.com/office/powerpoint/2010/main" val="4185982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(5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5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06911" y="1993335"/>
            <a:ext cx="7530177" cy="1803749"/>
          </a:xfrm>
        </p:spPr>
      </p:pic>
    </p:spTree>
    <p:extLst>
      <p:ext uri="{BB962C8B-B14F-4D97-AF65-F5344CB8AC3E}">
        <p14:creationId xmlns:p14="http://schemas.microsoft.com/office/powerpoint/2010/main" val="259357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(6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6" name="Picture Placeholder 5"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6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57231" y="2365293"/>
            <a:ext cx="7229537" cy="1757255"/>
          </a:xfrm>
        </p:spPr>
      </p:pic>
    </p:spTree>
    <p:extLst>
      <p:ext uri="{BB962C8B-B14F-4D97-AF65-F5344CB8AC3E}">
        <p14:creationId xmlns:p14="http://schemas.microsoft.com/office/powerpoint/2010/main" val="1651332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(7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7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81183" y="1884844"/>
            <a:ext cx="7581634" cy="2083415"/>
          </a:xfrm>
        </p:spPr>
      </p:pic>
    </p:spTree>
    <p:extLst>
      <p:ext uri="{BB962C8B-B14F-4D97-AF65-F5344CB8AC3E}">
        <p14:creationId xmlns:p14="http://schemas.microsoft.com/office/powerpoint/2010/main" val="325267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(8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6" name="Picture Placeholder 5"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8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25481" y="2204902"/>
            <a:ext cx="7293037" cy="1018745"/>
          </a:xfrm>
        </p:spPr>
      </p:pic>
    </p:spTree>
    <p:extLst>
      <p:ext uri="{BB962C8B-B14F-4D97-AF65-F5344CB8AC3E}">
        <p14:creationId xmlns:p14="http://schemas.microsoft.com/office/powerpoint/2010/main" val="2875467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(9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9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3180" y="2147324"/>
            <a:ext cx="7477639" cy="2051722"/>
          </a:xfrm>
        </p:spPr>
      </p:pic>
    </p:spTree>
    <p:extLst>
      <p:ext uri="{BB962C8B-B14F-4D97-AF65-F5344CB8AC3E}">
        <p14:creationId xmlns:p14="http://schemas.microsoft.com/office/powerpoint/2010/main" val="2918978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(10 of 10)</a:t>
            </a:r>
          </a:p>
        </p:txBody>
      </p:sp>
      <p:sp>
        <p:nvSpPr>
          <p:cNvPr id="5" name="Text Placeholder 4"/>
          <p:cNvSpPr>
            <a:spLocks noGrp="1"/>
          </p:cNvSpPr>
          <p:nvPr>
            <p:ph type="body" idx="1"/>
          </p:nvPr>
        </p:nvSpPr>
        <p:spPr/>
        <p:txBody>
          <a:bodyPr/>
          <a:lstStyle/>
          <a:p>
            <a:pPr algn="ctr"/>
            <a:r>
              <a:rPr lang="en-US" dirty="0"/>
              <a:t>Server code using sockets (end of code)</a:t>
            </a:r>
          </a:p>
        </p:txBody>
      </p:sp>
      <p:pic>
        <p:nvPicPr>
          <p:cNvPr id="4" name="Picture Placeholder 3" descr="Figure 6-6. Client and Server code using sockets (server code using sockets). End of co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10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3042" y="2209344"/>
            <a:ext cx="7897915" cy="1927681"/>
          </a:xfrm>
        </p:spPr>
      </p:pic>
    </p:spTree>
    <p:extLst>
      <p:ext uri="{BB962C8B-B14F-4D97-AF65-F5344CB8AC3E}">
        <p14:creationId xmlns:p14="http://schemas.microsoft.com/office/powerpoint/2010/main" val="1341473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Transport Service</a:t>
            </a:r>
          </a:p>
        </p:txBody>
      </p:sp>
      <p:sp>
        <p:nvSpPr>
          <p:cNvPr id="3" name="Text Placeholder 2"/>
          <p:cNvSpPr>
            <a:spLocks noGrp="1"/>
          </p:cNvSpPr>
          <p:nvPr>
            <p:ph type="body" idx="1"/>
          </p:nvPr>
        </p:nvSpPr>
        <p:spPr/>
        <p:txBody>
          <a:bodyPr/>
          <a:lstStyle/>
          <a:p>
            <a:r>
              <a:rPr lang="en-US" dirty="0"/>
              <a:t>Services provided to the upper layers</a:t>
            </a:r>
          </a:p>
          <a:p>
            <a:r>
              <a:rPr lang="en-US" dirty="0"/>
              <a:t>Transport service primitives</a:t>
            </a:r>
          </a:p>
          <a:p>
            <a:r>
              <a:rPr lang="en-US" dirty="0"/>
              <a:t>Berkeley sockets</a:t>
            </a:r>
          </a:p>
          <a:p>
            <a:r>
              <a:rPr lang="en-US" dirty="0"/>
              <a:t>Example of socket programming: an Internet file server</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Transport Protocols (1 of 2)</a:t>
            </a:r>
          </a:p>
        </p:txBody>
      </p:sp>
      <p:sp>
        <p:nvSpPr>
          <p:cNvPr id="3" name="Text Placeholder 2"/>
          <p:cNvSpPr>
            <a:spLocks noGrp="1"/>
          </p:cNvSpPr>
          <p:nvPr>
            <p:ph type="body" idx="1"/>
          </p:nvPr>
        </p:nvSpPr>
        <p:spPr/>
        <p:txBody>
          <a:bodyPr/>
          <a:lstStyle/>
          <a:p>
            <a:r>
              <a:rPr lang="en-US" dirty="0"/>
              <a:t>Addressing</a:t>
            </a:r>
          </a:p>
          <a:p>
            <a:r>
              <a:rPr lang="en-US" dirty="0"/>
              <a:t>Error control and flow control</a:t>
            </a:r>
          </a:p>
          <a:p>
            <a:r>
              <a:rPr lang="en-US" dirty="0"/>
              <a:t>Multiplexing</a:t>
            </a:r>
          </a:p>
          <a:p>
            <a:r>
              <a:rPr lang="en-US" dirty="0"/>
              <a:t>Crash recovery</a:t>
            </a:r>
          </a:p>
        </p:txBody>
      </p:sp>
    </p:spTree>
    <p:extLst>
      <p:ext uri="{BB962C8B-B14F-4D97-AF65-F5344CB8AC3E}">
        <p14:creationId xmlns:p14="http://schemas.microsoft.com/office/powerpoint/2010/main" val="2559639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Elements of Transport Protocols (2 of 2)</a:t>
            </a:r>
          </a:p>
        </p:txBody>
      </p:sp>
      <p:sp>
        <p:nvSpPr>
          <p:cNvPr id="5" name="Text Placeholder 4"/>
          <p:cNvSpPr>
            <a:spLocks noGrp="1"/>
          </p:cNvSpPr>
          <p:nvPr>
            <p:ph type="body" idx="1"/>
          </p:nvPr>
        </p:nvSpPr>
        <p:spPr/>
        <p:txBody>
          <a:bodyPr/>
          <a:lstStyle/>
          <a:p>
            <a:pPr algn="ctr"/>
            <a:r>
              <a:rPr lang="en-US" dirty="0"/>
              <a:t>(a) Environment of the data link layer. (b) Environment of the transport layer.</a:t>
            </a:r>
          </a:p>
        </p:txBody>
      </p:sp>
      <p:pic>
        <p:nvPicPr>
          <p:cNvPr id="2" name="Picture Placeholder 1" descr="Figure 6-7. (a) Environment of the data link layer. (b) Environment of the transport lay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70703" y="1413763"/>
            <a:ext cx="7476859" cy="1690048"/>
          </a:xfrm>
        </p:spPr>
      </p:pic>
      <p:sp>
        <p:nvSpPr>
          <p:cNvPr id="6" name="TextBox 5">
            <a:extLst>
              <a:ext uri="{FF2B5EF4-FFF2-40B4-BE49-F238E27FC236}">
                <a16:creationId xmlns:a16="http://schemas.microsoft.com/office/drawing/2014/main" id="{5FF2B296-8538-8CD4-BF25-47ED9CE9AA04}"/>
              </a:ext>
            </a:extLst>
          </p:cNvPr>
          <p:cNvSpPr txBox="1"/>
          <p:nvPr/>
        </p:nvSpPr>
        <p:spPr>
          <a:xfrm>
            <a:off x="755622" y="3968658"/>
            <a:ext cx="7707019" cy="1200329"/>
          </a:xfrm>
          <a:prstGeom prst="rect">
            <a:avLst/>
          </a:prstGeom>
          <a:noFill/>
        </p:spPr>
        <p:txBody>
          <a:bodyPr wrap="square">
            <a:spAutoFit/>
          </a:bodyPr>
          <a:lstStyle/>
          <a:p>
            <a:r>
              <a:rPr lang="en-US" sz="1800" dirty="0"/>
              <a:t>At the </a:t>
            </a:r>
            <a:r>
              <a:rPr lang="en-US" sz="1800" b="1" dirty="0"/>
              <a:t>data link </a:t>
            </a:r>
            <a:r>
              <a:rPr lang="en-US" sz="1800" dirty="0"/>
              <a:t>layer, two routers communicate directly via a </a:t>
            </a:r>
            <a:r>
              <a:rPr lang="en-US" sz="1800" b="1" dirty="0"/>
              <a:t>physical</a:t>
            </a:r>
            <a:r>
              <a:rPr lang="en-US" sz="1800" dirty="0"/>
              <a:t> channel, whether wired or wireless, whereas at the </a:t>
            </a:r>
            <a:r>
              <a:rPr lang="en-US" sz="1800" b="1" dirty="0"/>
              <a:t>transport</a:t>
            </a:r>
            <a:r>
              <a:rPr lang="en-US" sz="1800" dirty="0"/>
              <a:t> layer, this physical channel is replaced by the </a:t>
            </a:r>
            <a:r>
              <a:rPr lang="en-US" sz="1800" b="1" dirty="0"/>
              <a:t>entire</a:t>
            </a:r>
            <a:r>
              <a:rPr lang="en-US" sz="1800" dirty="0"/>
              <a:t> </a:t>
            </a:r>
            <a:r>
              <a:rPr lang="en-US" sz="1800" b="1" dirty="0"/>
              <a:t>network</a:t>
            </a:r>
            <a:r>
              <a:rPr lang="en-US" sz="1800" dirty="0"/>
              <a:t>. This difference has many important implications for the protocols.</a:t>
            </a:r>
          </a:p>
        </p:txBody>
      </p:sp>
    </p:spTree>
    <p:extLst>
      <p:ext uri="{BB962C8B-B14F-4D97-AF65-F5344CB8AC3E}">
        <p14:creationId xmlns:p14="http://schemas.microsoft.com/office/powerpoint/2010/main" val="2009012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Addressing (1 of 2)</a:t>
            </a:r>
          </a:p>
        </p:txBody>
      </p:sp>
      <p:sp>
        <p:nvSpPr>
          <p:cNvPr id="3" name="Text Placeholder 2"/>
          <p:cNvSpPr>
            <a:spLocks noGrp="1"/>
          </p:cNvSpPr>
          <p:nvPr>
            <p:ph type="body" idx="1"/>
          </p:nvPr>
        </p:nvSpPr>
        <p:spPr>
          <a:xfrm>
            <a:off x="457200" y="5526767"/>
            <a:ext cx="5094183" cy="542571"/>
          </a:xfrm>
        </p:spPr>
        <p:txBody>
          <a:bodyPr/>
          <a:lstStyle/>
          <a:p>
            <a:pPr algn="ctr"/>
            <a:r>
              <a:rPr lang="en-US" dirty="0" err="1"/>
              <a:t>TSAPs</a:t>
            </a:r>
            <a:r>
              <a:rPr lang="en-US" dirty="0"/>
              <a:t>, NSAPs, and transport connections </a:t>
            </a:r>
          </a:p>
        </p:txBody>
      </p:sp>
      <p:pic>
        <p:nvPicPr>
          <p:cNvPr id="2" name="Picture Placeholder 1" descr="Figure 6-8. TSAPs, NSAPs, and transport connections.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94449" y="1459001"/>
            <a:ext cx="4818184" cy="4006280"/>
          </a:xfrm>
        </p:spPr>
      </p:pic>
      <p:sp>
        <p:nvSpPr>
          <p:cNvPr id="6" name="TextBox 5">
            <a:extLst>
              <a:ext uri="{FF2B5EF4-FFF2-40B4-BE49-F238E27FC236}">
                <a16:creationId xmlns:a16="http://schemas.microsoft.com/office/drawing/2014/main" id="{B673F394-1324-95A8-88E1-D1C1EA5E9383}"/>
              </a:ext>
            </a:extLst>
          </p:cNvPr>
          <p:cNvSpPr txBox="1"/>
          <p:nvPr/>
        </p:nvSpPr>
        <p:spPr>
          <a:xfrm>
            <a:off x="5477117" y="1441288"/>
            <a:ext cx="3209683" cy="4278094"/>
          </a:xfrm>
          <a:prstGeom prst="rect">
            <a:avLst/>
          </a:prstGeom>
          <a:noFill/>
        </p:spPr>
        <p:txBody>
          <a:bodyPr wrap="square">
            <a:spAutoFit/>
          </a:bodyPr>
          <a:lstStyle/>
          <a:p>
            <a:pPr marL="285750" indent="-285750" algn="just">
              <a:buFont typeface="Arial" panose="020B0604020202020204" pitchFamily="34" charset="0"/>
              <a:buChar char="•"/>
            </a:pPr>
            <a:r>
              <a:rPr lang="en-US" sz="1600" dirty="0"/>
              <a:t>the transport addresses to which processes can listen for connection requests are called </a:t>
            </a:r>
            <a:r>
              <a:rPr lang="en-US" sz="1600" b="1" dirty="0"/>
              <a:t>ports</a:t>
            </a:r>
            <a:r>
              <a:rPr lang="en-US" sz="1600" dirty="0"/>
              <a:t>.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We will use the generic term </a:t>
            </a:r>
            <a:r>
              <a:rPr lang="en-US" sz="1600" b="1" dirty="0"/>
              <a:t>TSAP</a:t>
            </a:r>
            <a:r>
              <a:rPr lang="en-US" sz="1600" dirty="0"/>
              <a:t> (</a:t>
            </a:r>
            <a:r>
              <a:rPr lang="en-US" sz="1600" b="1" dirty="0"/>
              <a:t>Transport Service Access Point</a:t>
            </a:r>
            <a:r>
              <a:rPr lang="en-US" sz="1600" dirty="0"/>
              <a:t>) to mean a specific endpoint in the transport layer.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The analogous endpoints in the network layer are called </a:t>
            </a:r>
            <a:r>
              <a:rPr lang="en-US" sz="1600" b="1" dirty="0"/>
              <a:t>NSAPs</a:t>
            </a:r>
            <a:r>
              <a:rPr lang="en-US" sz="1600" dirty="0"/>
              <a:t> (</a:t>
            </a:r>
            <a:r>
              <a:rPr lang="en-US" sz="1600" b="1" dirty="0"/>
              <a:t>Network Service Access Points</a:t>
            </a:r>
            <a:r>
              <a:rPr lang="en-US" sz="1600" dirty="0"/>
              <a:t>). IP addresses are examples of NSAPs.</a:t>
            </a:r>
          </a:p>
        </p:txBody>
      </p:sp>
    </p:spTree>
    <p:extLst>
      <p:ext uri="{BB962C8B-B14F-4D97-AF65-F5344CB8AC3E}">
        <p14:creationId xmlns:p14="http://schemas.microsoft.com/office/powerpoint/2010/main" val="3259845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Addressing (2 of 2)</a:t>
            </a:r>
          </a:p>
        </p:txBody>
      </p:sp>
      <p:sp>
        <p:nvSpPr>
          <p:cNvPr id="3" name="Text Placeholder 2"/>
          <p:cNvSpPr>
            <a:spLocks noGrp="1"/>
          </p:cNvSpPr>
          <p:nvPr>
            <p:ph type="body" idx="1"/>
          </p:nvPr>
        </p:nvSpPr>
        <p:spPr>
          <a:xfrm>
            <a:off x="457200" y="5050971"/>
            <a:ext cx="5159165" cy="1018367"/>
          </a:xfrm>
        </p:spPr>
        <p:txBody>
          <a:bodyPr/>
          <a:lstStyle/>
          <a:p>
            <a:r>
              <a:rPr lang="en-US" dirty="0"/>
              <a:t>How a user process in host 1 establishes a connection with a mail server in host 2 via a process server</a:t>
            </a:r>
          </a:p>
        </p:txBody>
      </p:sp>
      <p:pic>
        <p:nvPicPr>
          <p:cNvPr id="2" name="Picture Placeholder 1" descr="Figure 6-9. How a user process in host 1 establishes a connection with a mail server in host 2 via a process ser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04369" y="1402542"/>
            <a:ext cx="5506651" cy="3563996"/>
          </a:xfrm>
        </p:spPr>
      </p:pic>
      <p:sp>
        <p:nvSpPr>
          <p:cNvPr id="6" name="TextBox 5">
            <a:extLst>
              <a:ext uri="{FF2B5EF4-FFF2-40B4-BE49-F238E27FC236}">
                <a16:creationId xmlns:a16="http://schemas.microsoft.com/office/drawing/2014/main" id="{59E1B1F1-E095-BC2B-ABDB-632C50735AA9}"/>
              </a:ext>
            </a:extLst>
          </p:cNvPr>
          <p:cNvSpPr txBox="1"/>
          <p:nvPr/>
        </p:nvSpPr>
        <p:spPr>
          <a:xfrm>
            <a:off x="5711020" y="923746"/>
            <a:ext cx="3109371" cy="5262979"/>
          </a:xfrm>
          <a:prstGeom prst="rect">
            <a:avLst/>
          </a:prstGeom>
          <a:noFill/>
        </p:spPr>
        <p:txBody>
          <a:bodyPr wrap="square">
            <a:spAutoFit/>
          </a:bodyPr>
          <a:lstStyle/>
          <a:p>
            <a:pPr marL="285750" indent="-285750" algn="just">
              <a:buFont typeface="Arial" panose="020B0604020202020204" pitchFamily="34" charset="0"/>
              <a:buChar char="•"/>
            </a:pPr>
            <a:r>
              <a:rPr lang="en-US" sz="1600" b="1" dirty="0"/>
              <a:t>Initial connection protocol: </a:t>
            </a:r>
            <a:r>
              <a:rPr lang="en-US" sz="1600" dirty="0"/>
              <a:t> Instead of every conceivable server listening at a well-known TSAP, each machine that wishes to offer services to remote users has a special </a:t>
            </a:r>
            <a:r>
              <a:rPr lang="en-US" sz="1600" b="1" dirty="0"/>
              <a:t>process server</a:t>
            </a:r>
            <a:r>
              <a:rPr lang="en-US" sz="1600" dirty="0"/>
              <a:t> that acts as a proxy for less heavily used servers.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It listens to a set of ports at the same time, waiting for a connection request. If no server is waiting for them, they get a connection to the process server.</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The new server does the requested work, while the process server goes back to listening for new requests,</a:t>
            </a:r>
          </a:p>
        </p:txBody>
      </p:sp>
    </p:spTree>
    <p:extLst>
      <p:ext uri="{BB962C8B-B14F-4D97-AF65-F5344CB8AC3E}">
        <p14:creationId xmlns:p14="http://schemas.microsoft.com/office/powerpoint/2010/main" val="1047787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 Control and Flow Control</a:t>
            </a:r>
          </a:p>
        </p:txBody>
      </p:sp>
      <p:sp>
        <p:nvSpPr>
          <p:cNvPr id="10" name="TextBox 9">
            <a:extLst>
              <a:ext uri="{FF2B5EF4-FFF2-40B4-BE49-F238E27FC236}">
                <a16:creationId xmlns:a16="http://schemas.microsoft.com/office/drawing/2014/main" id="{3237CB1D-D7A1-8690-88E9-FAC3E50EF378}"/>
              </a:ext>
            </a:extLst>
          </p:cNvPr>
          <p:cNvSpPr txBox="1"/>
          <p:nvPr/>
        </p:nvSpPr>
        <p:spPr>
          <a:xfrm>
            <a:off x="566482" y="1534408"/>
            <a:ext cx="7770170" cy="1938992"/>
          </a:xfrm>
          <a:prstGeom prst="rect">
            <a:avLst/>
          </a:prstGeom>
          <a:noFill/>
        </p:spPr>
        <p:txBody>
          <a:bodyPr wrap="square">
            <a:spAutoFit/>
          </a:bodyPr>
          <a:lstStyle/>
          <a:p>
            <a:pPr marL="342900" indent="-342900" algn="just">
              <a:buFont typeface="Arial" panose="020B0604020202020204" pitchFamily="34" charset="0"/>
              <a:buChar char="•"/>
            </a:pPr>
            <a:r>
              <a:rPr lang="en-US" sz="2000" dirty="0"/>
              <a:t>Error control is ensuring that the data is delivered with the desired level of reliability, usually that all of the data is delivered without any errors. </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Flow control is keeping a fast transmitter from overrunning a slow receiver.</a:t>
            </a:r>
          </a:p>
        </p:txBody>
      </p:sp>
    </p:spTree>
    <p:extLst>
      <p:ext uri="{BB962C8B-B14F-4D97-AF65-F5344CB8AC3E}">
        <p14:creationId xmlns:p14="http://schemas.microsoft.com/office/powerpoint/2010/main" val="3120785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1"/>
            <a:ext cx="8229600" cy="892574"/>
          </a:xfrm>
        </p:spPr>
        <p:txBody>
          <a:bodyPr/>
          <a:lstStyle/>
          <a:p>
            <a:r>
              <a:rPr lang="en-US" dirty="0"/>
              <a:t>Error Control and Flow Control </a:t>
            </a:r>
          </a:p>
        </p:txBody>
      </p:sp>
      <p:sp>
        <p:nvSpPr>
          <p:cNvPr id="3" name="Rectangle 2">
            <a:extLst>
              <a:ext uri="{FF2B5EF4-FFF2-40B4-BE49-F238E27FC236}">
                <a16:creationId xmlns:a16="http://schemas.microsoft.com/office/drawing/2014/main" id="{F18EF6C9-A415-69E0-A59F-594C760D8E5A}"/>
              </a:ext>
            </a:extLst>
          </p:cNvPr>
          <p:cNvSpPr>
            <a:spLocks noChangeArrowheads="1"/>
          </p:cNvSpPr>
          <p:nvPr/>
        </p:nvSpPr>
        <p:spPr bwMode="auto">
          <a:xfrm>
            <a:off x="505445" y="1227278"/>
            <a:ext cx="8050397"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lang="en-US" sz="2000" dirty="0"/>
              <a:t>A frame carries an error-detecting code (e.g., a CRC or checksum) that is used to check if the information was correctly received.</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sz="2000" dirty="0"/>
          </a:p>
          <a:p>
            <a:pPr marL="0" marR="0" lvl="0" indent="0" algn="just" defTabSz="914400" rtl="0" eaLnBrk="0" fontAlgn="base" latinLnBrk="0" hangingPunct="0">
              <a:lnSpc>
                <a:spcPct val="100000"/>
              </a:lnSpc>
              <a:spcBef>
                <a:spcPct val="0"/>
              </a:spcBef>
              <a:spcAft>
                <a:spcPct val="0"/>
              </a:spcAft>
              <a:buClrTx/>
              <a:buSzTx/>
              <a:buFontTx/>
              <a:buChar char="•"/>
              <a:tabLst/>
            </a:pPr>
            <a:r>
              <a:rPr lang="en-US" sz="2000" dirty="0"/>
              <a:t>A frame carries a sequence number to identify itself and is retransmitted by the sender until it receives an acknowledgement of successful receipt from the receiver. This is called </a:t>
            </a:r>
            <a:r>
              <a:rPr lang="en-US" sz="2000" b="1" dirty="0"/>
              <a:t>ARQ</a:t>
            </a:r>
            <a:r>
              <a:rPr lang="en-US" sz="2000" dirty="0"/>
              <a:t> (</a:t>
            </a:r>
            <a:r>
              <a:rPr lang="en-US" sz="2000" b="1" dirty="0"/>
              <a:t>Automatic Repeat </a:t>
            </a:r>
            <a:r>
              <a:rPr lang="en-US" sz="2000" b="1" dirty="0" err="1"/>
              <a:t>reQuest</a:t>
            </a:r>
            <a:r>
              <a:rPr lang="en-US" sz="2000" dirty="0"/>
              <a:t>).</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sz="2000" dirty="0"/>
          </a:p>
          <a:p>
            <a:pPr marL="0" marR="0" lvl="0" indent="0" algn="just" defTabSz="914400" rtl="0" eaLnBrk="0" fontAlgn="base" latinLnBrk="0" hangingPunct="0">
              <a:lnSpc>
                <a:spcPct val="100000"/>
              </a:lnSpc>
              <a:spcBef>
                <a:spcPct val="0"/>
              </a:spcBef>
              <a:spcAft>
                <a:spcPct val="0"/>
              </a:spcAft>
              <a:buClrTx/>
              <a:buSzTx/>
              <a:buFontTx/>
              <a:buChar char="•"/>
              <a:tabLst/>
            </a:pPr>
            <a:r>
              <a:rPr lang="en-US" sz="2000" dirty="0"/>
              <a:t>There is a maximum number of frames that the sender will allow to be outstanding at any time, pausing if the receiver is not acknowledging frames quickly enough. If this maximum is one packet the protocol is called </a:t>
            </a:r>
            <a:r>
              <a:rPr lang="en-US" sz="2000" b="1" dirty="0"/>
              <a:t>stop-and-wait. </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sz="2000" b="1" dirty="0"/>
          </a:p>
          <a:p>
            <a:pPr marL="0" marR="0" lvl="0" indent="0" algn="just" defTabSz="914400" rtl="0" eaLnBrk="0" fontAlgn="base" latinLnBrk="0" hangingPunct="0">
              <a:lnSpc>
                <a:spcPct val="100000"/>
              </a:lnSpc>
              <a:spcBef>
                <a:spcPct val="0"/>
              </a:spcBef>
              <a:spcAft>
                <a:spcPct val="0"/>
              </a:spcAft>
              <a:buClrTx/>
              <a:buSzTx/>
              <a:buFontTx/>
              <a:buChar char="•"/>
              <a:tabLst/>
            </a:pPr>
            <a:r>
              <a:rPr lang="en-US" sz="2000" dirty="0"/>
              <a:t>The </a:t>
            </a:r>
            <a:r>
              <a:rPr lang="en-US" sz="2000" b="1" dirty="0"/>
              <a:t>sliding window</a:t>
            </a:r>
            <a:r>
              <a:rPr lang="en-US" sz="2000" dirty="0"/>
              <a:t> protocol combines these features and is also used to support bidirectional data transfer.</a:t>
            </a:r>
            <a:endParaRPr lang="en-US" altLang="en-US" sz="2000" b="1" dirty="0"/>
          </a:p>
        </p:txBody>
      </p:sp>
    </p:spTree>
    <p:extLst>
      <p:ext uri="{BB962C8B-B14F-4D97-AF65-F5344CB8AC3E}">
        <p14:creationId xmlns:p14="http://schemas.microsoft.com/office/powerpoint/2010/main" val="3000756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 Control and Flow Control (1 of 2)</a:t>
            </a:r>
          </a:p>
        </p:txBody>
      </p:sp>
      <p:sp>
        <p:nvSpPr>
          <p:cNvPr id="5" name="Text Placeholder 4"/>
          <p:cNvSpPr>
            <a:spLocks noGrp="1"/>
          </p:cNvSpPr>
          <p:nvPr>
            <p:ph type="body" idx="1"/>
          </p:nvPr>
        </p:nvSpPr>
        <p:spPr>
          <a:xfrm>
            <a:off x="457200" y="5422663"/>
            <a:ext cx="8229600" cy="646675"/>
          </a:xfrm>
        </p:spPr>
        <p:txBody>
          <a:bodyPr/>
          <a:lstStyle/>
          <a:p>
            <a:r>
              <a:rPr lang="en-US" dirty="0"/>
              <a:t>(a) Chained fixed-size buffers. (b) Chained variable-sized buffers. (c) One large circular buffer per connection.</a:t>
            </a:r>
          </a:p>
        </p:txBody>
      </p:sp>
      <p:pic>
        <p:nvPicPr>
          <p:cNvPr id="2" name="Picture Placeholder 1" descr="Figure 6-15. (a) Chained fixed-size buffers. (b) Chained variable-sized buffers. (c) One large circular buffer per connectio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29273" y="1473641"/>
            <a:ext cx="6875243" cy="3949022"/>
          </a:xfrm>
        </p:spPr>
      </p:pic>
      <p:sp>
        <p:nvSpPr>
          <p:cNvPr id="6" name="TextBox 5">
            <a:extLst>
              <a:ext uri="{FF2B5EF4-FFF2-40B4-BE49-F238E27FC236}">
                <a16:creationId xmlns:a16="http://schemas.microsoft.com/office/drawing/2014/main" id="{9634C19D-8A48-CCEB-818D-B8C248769676}"/>
              </a:ext>
            </a:extLst>
          </p:cNvPr>
          <p:cNvSpPr txBox="1"/>
          <p:nvPr/>
        </p:nvSpPr>
        <p:spPr>
          <a:xfrm>
            <a:off x="907508" y="4331231"/>
            <a:ext cx="4572000" cy="738664"/>
          </a:xfrm>
          <a:prstGeom prst="rect">
            <a:avLst/>
          </a:prstGeom>
          <a:noFill/>
        </p:spPr>
        <p:txBody>
          <a:bodyPr wrap="square">
            <a:spAutoFit/>
          </a:bodyPr>
          <a:lstStyle/>
          <a:p>
            <a:pPr algn="just"/>
            <a:r>
              <a:rPr lang="en-US" dirty="0"/>
              <a:t>Given that transport protocols generally use </a:t>
            </a:r>
            <a:r>
              <a:rPr lang="en-US" b="1" dirty="0"/>
              <a:t>larger sliding windows</a:t>
            </a:r>
            <a:r>
              <a:rPr lang="en-US" dirty="0"/>
              <a:t>, we will look at the issue of buffering data more carefully.</a:t>
            </a:r>
          </a:p>
        </p:txBody>
      </p:sp>
    </p:spTree>
    <p:extLst>
      <p:ext uri="{BB962C8B-B14F-4D97-AF65-F5344CB8AC3E}">
        <p14:creationId xmlns:p14="http://schemas.microsoft.com/office/powerpoint/2010/main" val="3770223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1"/>
            <a:ext cx="8229600" cy="556234"/>
          </a:xfrm>
        </p:spPr>
        <p:txBody>
          <a:bodyPr/>
          <a:lstStyle/>
          <a:p>
            <a:r>
              <a:rPr lang="en-US" dirty="0"/>
              <a:t>Multiplexing</a:t>
            </a:r>
          </a:p>
        </p:txBody>
      </p:sp>
      <p:sp>
        <p:nvSpPr>
          <p:cNvPr id="5" name="Text Placeholder 4"/>
          <p:cNvSpPr>
            <a:spLocks noGrp="1"/>
          </p:cNvSpPr>
          <p:nvPr>
            <p:ph type="body" idx="1"/>
          </p:nvPr>
        </p:nvSpPr>
        <p:spPr>
          <a:xfrm>
            <a:off x="512340" y="6196606"/>
            <a:ext cx="8229600" cy="348594"/>
          </a:xfrm>
        </p:spPr>
        <p:txBody>
          <a:bodyPr/>
          <a:lstStyle/>
          <a:p>
            <a:pPr algn="ctr"/>
            <a:r>
              <a:rPr lang="en-US" dirty="0"/>
              <a:t>(a) Multiplexing. (b) Inverse multiplexing.</a:t>
            </a:r>
          </a:p>
        </p:txBody>
      </p:sp>
      <p:pic>
        <p:nvPicPr>
          <p:cNvPr id="2" name="Picture Placeholder 1" descr="Figure 6-17. (a) Multiplexing. (b) Inverse multiplex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72074" y="674555"/>
            <a:ext cx="7659858" cy="3746895"/>
          </a:xfrm>
        </p:spPr>
      </p:pic>
      <p:sp>
        <p:nvSpPr>
          <p:cNvPr id="6" name="TextBox 5">
            <a:extLst>
              <a:ext uri="{FF2B5EF4-FFF2-40B4-BE49-F238E27FC236}">
                <a16:creationId xmlns:a16="http://schemas.microsoft.com/office/drawing/2014/main" id="{D929B9DB-D347-6B8C-C8B0-F56483B70F52}"/>
              </a:ext>
            </a:extLst>
          </p:cNvPr>
          <p:cNvSpPr txBox="1"/>
          <p:nvPr/>
        </p:nvSpPr>
        <p:spPr>
          <a:xfrm>
            <a:off x="686949" y="4365760"/>
            <a:ext cx="3411769" cy="1815882"/>
          </a:xfrm>
          <a:prstGeom prst="rect">
            <a:avLst/>
          </a:prstGeom>
          <a:noFill/>
        </p:spPr>
        <p:txBody>
          <a:bodyPr wrap="square">
            <a:spAutoFit/>
          </a:bodyPr>
          <a:lstStyle/>
          <a:p>
            <a:pPr algn="just"/>
            <a:r>
              <a:rPr lang="en-US" sz="1600" dirty="0"/>
              <a:t>If only one network address is available on a host, all transport connections on that machine have to use it. When a segment comes in, some way is needed to tell which process to give it to. This situation, called </a:t>
            </a:r>
            <a:r>
              <a:rPr lang="en-US" sz="1600" b="1" dirty="0"/>
              <a:t>multiplexing</a:t>
            </a:r>
            <a:endParaRPr lang="en-US" sz="1600" dirty="0"/>
          </a:p>
        </p:txBody>
      </p:sp>
      <p:sp>
        <p:nvSpPr>
          <p:cNvPr id="8" name="TextBox 7">
            <a:extLst>
              <a:ext uri="{FF2B5EF4-FFF2-40B4-BE49-F238E27FC236}">
                <a16:creationId xmlns:a16="http://schemas.microsoft.com/office/drawing/2014/main" id="{5DFDDABC-0D8F-B977-E826-8B11B44A44A4}"/>
              </a:ext>
            </a:extLst>
          </p:cNvPr>
          <p:cNvSpPr txBox="1"/>
          <p:nvPr/>
        </p:nvSpPr>
        <p:spPr>
          <a:xfrm>
            <a:off x="4264137" y="4365760"/>
            <a:ext cx="4192914" cy="1815882"/>
          </a:xfrm>
          <a:prstGeom prst="rect">
            <a:avLst/>
          </a:prstGeom>
          <a:noFill/>
        </p:spPr>
        <p:txBody>
          <a:bodyPr wrap="square">
            <a:spAutoFit/>
          </a:bodyPr>
          <a:lstStyle/>
          <a:p>
            <a:pPr algn="just"/>
            <a:r>
              <a:rPr lang="en-US" sz="1600" dirty="0"/>
              <a:t>A host has multiple network paths that it can use. If a user needs more bandwidth or more reliability than one of the network paths can provide, a way out is to have a connection that distributes the traffic among multiple network paths on a round-robin basis. This is called </a:t>
            </a:r>
            <a:r>
              <a:rPr lang="en-US" sz="1600" b="1" dirty="0"/>
              <a:t>inverse multiplexing</a:t>
            </a:r>
            <a:r>
              <a:rPr lang="en-US" sz="1600" dirty="0"/>
              <a:t>. </a:t>
            </a:r>
          </a:p>
        </p:txBody>
      </p:sp>
    </p:spTree>
    <p:extLst>
      <p:ext uri="{BB962C8B-B14F-4D97-AF65-F5344CB8AC3E}">
        <p14:creationId xmlns:p14="http://schemas.microsoft.com/office/powerpoint/2010/main" val="3728336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590814"/>
          </a:xfrm>
        </p:spPr>
        <p:txBody>
          <a:bodyPr/>
          <a:lstStyle/>
          <a:p>
            <a:r>
              <a:rPr lang="en-US" dirty="0"/>
              <a:t>Crash Recovery</a:t>
            </a:r>
          </a:p>
        </p:txBody>
      </p:sp>
      <p:sp>
        <p:nvSpPr>
          <p:cNvPr id="5" name="Text Placeholder 4"/>
          <p:cNvSpPr>
            <a:spLocks noGrp="1"/>
          </p:cNvSpPr>
          <p:nvPr>
            <p:ph type="body" idx="1"/>
          </p:nvPr>
        </p:nvSpPr>
        <p:spPr>
          <a:xfrm>
            <a:off x="498555" y="6174723"/>
            <a:ext cx="8229600" cy="327166"/>
          </a:xfrm>
        </p:spPr>
        <p:txBody>
          <a:bodyPr/>
          <a:lstStyle/>
          <a:p>
            <a:pPr algn="ctr"/>
            <a:r>
              <a:rPr lang="en-US" dirty="0"/>
              <a:t>Different combinations of client and server strategies</a:t>
            </a:r>
          </a:p>
        </p:txBody>
      </p:sp>
      <p:pic>
        <p:nvPicPr>
          <p:cNvPr id="2" name="Picture Placeholder 1" descr="Figure 6-18. Different combinations of client and server strategi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83278" y="726482"/>
            <a:ext cx="6670578" cy="3070583"/>
          </a:xfrm>
        </p:spPr>
      </p:pic>
      <p:sp>
        <p:nvSpPr>
          <p:cNvPr id="6" name="TextBox 5">
            <a:extLst>
              <a:ext uri="{FF2B5EF4-FFF2-40B4-BE49-F238E27FC236}">
                <a16:creationId xmlns:a16="http://schemas.microsoft.com/office/drawing/2014/main" id="{0EA8F420-EA55-053E-D1AB-6AC194810DB4}"/>
              </a:ext>
            </a:extLst>
          </p:cNvPr>
          <p:cNvSpPr txBox="1"/>
          <p:nvPr/>
        </p:nvSpPr>
        <p:spPr>
          <a:xfrm>
            <a:off x="387414" y="3978382"/>
            <a:ext cx="8451881" cy="2062103"/>
          </a:xfrm>
          <a:prstGeom prst="rect">
            <a:avLst/>
          </a:prstGeom>
          <a:noFill/>
        </p:spPr>
        <p:txBody>
          <a:bodyPr wrap="square">
            <a:spAutoFit/>
          </a:bodyPr>
          <a:lstStyle/>
          <a:p>
            <a:pPr algn="just"/>
            <a:r>
              <a:rPr lang="en-US" sz="1600" b="1" dirty="0"/>
              <a:t>Three</a:t>
            </a:r>
            <a:r>
              <a:rPr lang="en-US" sz="1600" dirty="0"/>
              <a:t> events are possible at the server: sending an acknowledgement (</a:t>
            </a:r>
            <a:r>
              <a:rPr lang="en-US" sz="1600" b="1" i="1" dirty="0"/>
              <a:t>A</a:t>
            </a:r>
            <a:r>
              <a:rPr lang="en-US" sz="1600" dirty="0"/>
              <a:t>), writing to the output process (</a:t>
            </a:r>
            <a:r>
              <a:rPr lang="en-US" sz="1600" b="1" i="1" dirty="0"/>
              <a:t>W</a:t>
            </a:r>
            <a:r>
              <a:rPr lang="en-US" sz="1600" dirty="0"/>
              <a:t>), and crashing (</a:t>
            </a:r>
            <a:r>
              <a:rPr lang="en-US" sz="1600" b="1" i="1" dirty="0"/>
              <a:t>C</a:t>
            </a:r>
            <a:r>
              <a:rPr lang="en-US" sz="1600" dirty="0"/>
              <a:t>). The three events can occur in </a:t>
            </a:r>
            <a:r>
              <a:rPr lang="en-US" sz="1600" b="1" dirty="0"/>
              <a:t>six</a:t>
            </a:r>
            <a:r>
              <a:rPr lang="en-US" sz="1600" dirty="0"/>
              <a:t> different orderings: </a:t>
            </a:r>
            <a:r>
              <a:rPr lang="en-US" sz="1600" i="1" dirty="0"/>
              <a:t>AC</a:t>
            </a:r>
            <a:r>
              <a:rPr lang="en-US" sz="1600" dirty="0"/>
              <a:t>(</a:t>
            </a:r>
            <a:r>
              <a:rPr lang="en-US" sz="1600" i="1" dirty="0"/>
              <a:t>W</a:t>
            </a:r>
            <a:r>
              <a:rPr lang="en-US" sz="1600" dirty="0"/>
              <a:t>), </a:t>
            </a:r>
            <a:r>
              <a:rPr lang="en-US" sz="1600" i="1" dirty="0"/>
              <a:t>AWC</a:t>
            </a:r>
            <a:r>
              <a:rPr lang="en-US" sz="1600" dirty="0"/>
              <a:t>, </a:t>
            </a:r>
            <a:r>
              <a:rPr lang="en-US" sz="1600" i="1" dirty="0"/>
              <a:t>C</a:t>
            </a:r>
            <a:r>
              <a:rPr lang="en-US" sz="1600" dirty="0"/>
              <a:t>(</a:t>
            </a:r>
            <a:r>
              <a:rPr lang="en-US" sz="1600" i="1" dirty="0"/>
              <a:t>AW</a:t>
            </a:r>
            <a:r>
              <a:rPr lang="en-US" sz="1600" dirty="0"/>
              <a:t>), C(</a:t>
            </a:r>
            <a:r>
              <a:rPr lang="en-US" sz="1600" i="1" dirty="0"/>
              <a:t>WA</a:t>
            </a:r>
            <a:r>
              <a:rPr lang="en-US" sz="1600" dirty="0"/>
              <a:t>), </a:t>
            </a:r>
            <a:r>
              <a:rPr lang="en-US" sz="1600" i="1" dirty="0"/>
              <a:t>WAC</a:t>
            </a:r>
            <a:r>
              <a:rPr lang="en-US" sz="1600" dirty="0"/>
              <a:t>, and </a:t>
            </a:r>
            <a:r>
              <a:rPr lang="en-US" sz="1600" i="1" dirty="0"/>
              <a:t>WC</a:t>
            </a:r>
            <a:r>
              <a:rPr lang="en-US" sz="1600" dirty="0"/>
              <a:t>(</a:t>
            </a:r>
            <a:r>
              <a:rPr lang="en-US" sz="1600" i="1" dirty="0"/>
              <a:t>A</a:t>
            </a:r>
            <a:r>
              <a:rPr lang="en-US" sz="1600" dirty="0"/>
              <a:t>), where the parentheses are used to indicate that neither </a:t>
            </a:r>
            <a:r>
              <a:rPr lang="en-US" sz="1600" i="1" dirty="0"/>
              <a:t>A</a:t>
            </a:r>
            <a:r>
              <a:rPr lang="en-US" sz="1600" dirty="0"/>
              <a:t> nor </a:t>
            </a:r>
            <a:r>
              <a:rPr lang="en-US" sz="1600" i="1" dirty="0"/>
              <a:t>W</a:t>
            </a:r>
            <a:r>
              <a:rPr lang="en-US" sz="1600" dirty="0"/>
              <a:t> can follow </a:t>
            </a:r>
            <a:r>
              <a:rPr lang="en-US" sz="1600" i="1" dirty="0"/>
              <a:t>C</a:t>
            </a:r>
            <a:r>
              <a:rPr lang="en-US" sz="1600" dirty="0"/>
              <a:t> (i.e., once it has crashed, it has crashed). All </a:t>
            </a:r>
            <a:r>
              <a:rPr lang="en-US" sz="1600" b="1" dirty="0"/>
              <a:t>eight</a:t>
            </a:r>
            <a:r>
              <a:rPr lang="en-US" sz="1600" dirty="0"/>
              <a:t> combinations of client and server strategies and the valid event sequences for each one. Notice that for each strategy there is some sequence of events that causes the protocol to fail. For example, if the client always retransmits, the </a:t>
            </a:r>
            <a:r>
              <a:rPr lang="en-US" sz="1600" i="1" dirty="0"/>
              <a:t>AWC</a:t>
            </a:r>
            <a:r>
              <a:rPr lang="en-US" sz="1600" dirty="0"/>
              <a:t> event will generate an undetected duplicate, even though the other two events work properly.</a:t>
            </a:r>
          </a:p>
        </p:txBody>
      </p:sp>
      <p:sp>
        <p:nvSpPr>
          <p:cNvPr id="8" name="TextBox 7">
            <a:extLst>
              <a:ext uri="{FF2B5EF4-FFF2-40B4-BE49-F238E27FC236}">
                <a16:creationId xmlns:a16="http://schemas.microsoft.com/office/drawing/2014/main" id="{F002729C-1B9D-3CAE-6168-893B4F83EDDE}"/>
              </a:ext>
            </a:extLst>
          </p:cNvPr>
          <p:cNvSpPr txBox="1"/>
          <p:nvPr/>
        </p:nvSpPr>
        <p:spPr>
          <a:xfrm>
            <a:off x="422738" y="3168538"/>
            <a:ext cx="3202697" cy="738664"/>
          </a:xfrm>
          <a:prstGeom prst="rect">
            <a:avLst/>
          </a:prstGeom>
          <a:noFill/>
        </p:spPr>
        <p:txBody>
          <a:bodyPr wrap="square">
            <a:spAutoFit/>
          </a:bodyPr>
          <a:lstStyle/>
          <a:p>
            <a:pPr algn="just"/>
            <a:r>
              <a:rPr lang="en-US" dirty="0"/>
              <a:t>Each client can be in one of two states: one segment outstanding, </a:t>
            </a:r>
            <a:r>
              <a:rPr lang="en-US" i="1" dirty="0"/>
              <a:t>S1</a:t>
            </a:r>
            <a:r>
              <a:rPr lang="en-US" dirty="0"/>
              <a:t>, or no segments outstanding, </a:t>
            </a:r>
            <a:r>
              <a:rPr lang="en-US" i="1" dirty="0"/>
              <a:t>S0</a:t>
            </a:r>
            <a:r>
              <a:rPr lang="en-US" dirty="0"/>
              <a:t>.</a:t>
            </a:r>
          </a:p>
        </p:txBody>
      </p:sp>
    </p:spTree>
    <p:extLst>
      <p:ext uri="{BB962C8B-B14F-4D97-AF65-F5344CB8AC3E}">
        <p14:creationId xmlns:p14="http://schemas.microsoft.com/office/powerpoint/2010/main" val="955310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Congestion Control</a:t>
            </a:r>
          </a:p>
        </p:txBody>
      </p:sp>
      <p:sp>
        <p:nvSpPr>
          <p:cNvPr id="3" name="Text Placeholder 2"/>
          <p:cNvSpPr>
            <a:spLocks noGrp="1"/>
          </p:cNvSpPr>
          <p:nvPr>
            <p:ph type="body" idx="1"/>
          </p:nvPr>
        </p:nvSpPr>
        <p:spPr>
          <a:xfrm>
            <a:off x="305566" y="1445904"/>
            <a:ext cx="8307714" cy="4525963"/>
          </a:xfrm>
        </p:spPr>
        <p:txBody>
          <a:bodyPr/>
          <a:lstStyle/>
          <a:p>
            <a:pPr algn="just"/>
            <a:r>
              <a:rPr lang="en-US" sz="2200" dirty="0"/>
              <a:t>If the transport entities on many machines send </a:t>
            </a:r>
            <a:r>
              <a:rPr lang="en-US" sz="2200" b="1" dirty="0"/>
              <a:t>too many packets</a:t>
            </a:r>
            <a:r>
              <a:rPr lang="en-US" sz="2200" dirty="0"/>
              <a:t> into the network </a:t>
            </a:r>
            <a:r>
              <a:rPr lang="en-US" sz="2200" b="1" dirty="0"/>
              <a:t>too quickly</a:t>
            </a:r>
            <a:r>
              <a:rPr lang="en-US" sz="2200" dirty="0"/>
              <a:t>, the network will become congested, with performance degraded as packets are delayed and lost. </a:t>
            </a:r>
          </a:p>
          <a:p>
            <a:pPr algn="just"/>
            <a:r>
              <a:rPr lang="en-US" sz="2200" dirty="0"/>
              <a:t>Controlling congestion to avoid this problem is the </a:t>
            </a:r>
            <a:r>
              <a:rPr lang="en-US" sz="2200" b="1" dirty="0"/>
              <a:t>combined</a:t>
            </a:r>
            <a:r>
              <a:rPr lang="en-US" sz="2200" dirty="0"/>
              <a:t> </a:t>
            </a:r>
            <a:r>
              <a:rPr lang="en-US" sz="2200" b="1" dirty="0"/>
              <a:t>responsibility</a:t>
            </a:r>
            <a:r>
              <a:rPr lang="en-US" sz="2200" dirty="0"/>
              <a:t> of the network and transport layers. </a:t>
            </a:r>
          </a:p>
          <a:p>
            <a:pPr algn="just"/>
            <a:r>
              <a:rPr lang="en-US" sz="2200" dirty="0"/>
              <a:t>Congestion occurs at </a:t>
            </a:r>
            <a:r>
              <a:rPr lang="en-US" sz="2200" b="1" dirty="0"/>
              <a:t>routers</a:t>
            </a:r>
            <a:r>
              <a:rPr lang="en-US" sz="2200" dirty="0"/>
              <a:t>, so it is detected at the </a:t>
            </a:r>
            <a:r>
              <a:rPr lang="en-US" sz="2200" b="1" dirty="0"/>
              <a:t>network</a:t>
            </a:r>
            <a:r>
              <a:rPr lang="en-US" sz="2200" dirty="0"/>
              <a:t> layer. However, congestion is ultimately caused by traffic sent into the network by the transport layer. </a:t>
            </a:r>
          </a:p>
          <a:p>
            <a:pPr algn="just"/>
            <a:r>
              <a:rPr lang="en-US" sz="2200" dirty="0"/>
              <a:t>The only </a:t>
            </a:r>
            <a:r>
              <a:rPr lang="en-US" sz="2200" b="1" dirty="0"/>
              <a:t>effective</a:t>
            </a:r>
            <a:r>
              <a:rPr lang="en-US" sz="2200" dirty="0"/>
              <a:t> way to control congestion is for the transport protocols to send packets into the network more slowly.</a:t>
            </a:r>
          </a:p>
        </p:txBody>
      </p:sp>
    </p:spTree>
    <p:extLst>
      <p:ext uri="{BB962C8B-B14F-4D97-AF65-F5344CB8AC3E}">
        <p14:creationId xmlns:p14="http://schemas.microsoft.com/office/powerpoint/2010/main" val="204898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Transport Service</a:t>
            </a:r>
          </a:p>
        </p:txBody>
      </p:sp>
      <p:sp>
        <p:nvSpPr>
          <p:cNvPr id="3" name="Text Placeholder 2"/>
          <p:cNvSpPr>
            <a:spLocks noGrp="1"/>
          </p:cNvSpPr>
          <p:nvPr>
            <p:ph type="body" idx="1"/>
          </p:nvPr>
        </p:nvSpPr>
        <p:spPr>
          <a:xfrm>
            <a:off x="457200" y="1479517"/>
            <a:ext cx="7958066" cy="4525963"/>
          </a:xfrm>
        </p:spPr>
        <p:txBody>
          <a:bodyPr/>
          <a:lstStyle/>
          <a:p>
            <a:pPr algn="just"/>
            <a:r>
              <a:rPr lang="en-US" sz="2200" dirty="0"/>
              <a:t>The </a:t>
            </a:r>
            <a:r>
              <a:rPr lang="en-US" sz="2200" b="1" dirty="0"/>
              <a:t>goal</a:t>
            </a:r>
            <a:r>
              <a:rPr lang="en-US" sz="2200" dirty="0"/>
              <a:t> of the transport layer is to provide </a:t>
            </a:r>
            <a:r>
              <a:rPr lang="en-US" sz="2200" b="1" dirty="0"/>
              <a:t>efficient, reliable, and cost-effective</a:t>
            </a:r>
            <a:r>
              <a:rPr lang="en-US" sz="2200" dirty="0"/>
              <a:t> data transmission service to its users, normally processes in the application layer. </a:t>
            </a:r>
          </a:p>
          <a:p>
            <a:pPr algn="just"/>
            <a:r>
              <a:rPr lang="en-US" sz="2200" dirty="0"/>
              <a:t>The transport layer makes use of the services provided by the network layer. The </a:t>
            </a:r>
            <a:r>
              <a:rPr lang="en-US" sz="2200" b="1" dirty="0"/>
              <a:t>software and/or hardware </a:t>
            </a:r>
            <a:r>
              <a:rPr lang="en-US" sz="2200" dirty="0"/>
              <a:t>within the transport layer that does the work is called the </a:t>
            </a:r>
            <a:r>
              <a:rPr lang="en-US" sz="2200" b="1" dirty="0"/>
              <a:t>transport entity</a:t>
            </a:r>
            <a:r>
              <a:rPr lang="en-US" sz="2200" dirty="0"/>
              <a:t>. </a:t>
            </a:r>
          </a:p>
          <a:p>
            <a:pPr algn="just"/>
            <a:r>
              <a:rPr lang="en-US" sz="2200" dirty="0"/>
              <a:t>The transport entity can be </a:t>
            </a:r>
            <a:r>
              <a:rPr lang="en-US" sz="2200" b="1" dirty="0"/>
              <a:t>located</a:t>
            </a:r>
            <a:r>
              <a:rPr lang="en-US" sz="2200" dirty="0"/>
              <a:t> in the operating system </a:t>
            </a:r>
            <a:r>
              <a:rPr lang="en-US" sz="2200" b="1" dirty="0"/>
              <a:t>kernel</a:t>
            </a:r>
            <a:r>
              <a:rPr lang="en-US" sz="2200" dirty="0"/>
              <a:t>, in a </a:t>
            </a:r>
            <a:r>
              <a:rPr lang="en-US" sz="2200" b="1" dirty="0"/>
              <a:t>library</a:t>
            </a:r>
            <a:r>
              <a:rPr lang="en-US" sz="2200" dirty="0"/>
              <a:t> package bound into network applications, in a separate user process, or even on the network </a:t>
            </a:r>
            <a:r>
              <a:rPr lang="en-US" sz="2200" b="1" dirty="0"/>
              <a:t>interface</a:t>
            </a:r>
            <a:r>
              <a:rPr lang="en-US" sz="2200" dirty="0"/>
              <a:t> </a:t>
            </a:r>
            <a:r>
              <a:rPr lang="en-US" sz="2200" b="1" dirty="0"/>
              <a:t>card</a:t>
            </a:r>
            <a:r>
              <a:rPr lang="en-US" sz="2200" dirty="0"/>
              <a:t>.</a:t>
            </a:r>
          </a:p>
        </p:txBody>
      </p:sp>
    </p:spTree>
    <p:extLst>
      <p:ext uri="{BB962C8B-B14F-4D97-AF65-F5344CB8AC3E}">
        <p14:creationId xmlns:p14="http://schemas.microsoft.com/office/powerpoint/2010/main" val="2832984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70688"/>
          </a:xfrm>
        </p:spPr>
        <p:txBody>
          <a:bodyPr/>
          <a:lstStyle/>
          <a:p>
            <a:r>
              <a:rPr lang="en-US" dirty="0"/>
              <a:t>Desirable Bandwidth Allocation: </a:t>
            </a:r>
            <a:br>
              <a:rPr lang="en-US" dirty="0"/>
            </a:br>
            <a:r>
              <a:rPr lang="en-US" dirty="0"/>
              <a:t>Efficiency and Power</a:t>
            </a:r>
          </a:p>
        </p:txBody>
      </p:sp>
      <p:sp>
        <p:nvSpPr>
          <p:cNvPr id="3" name="Text Placeholder 2"/>
          <p:cNvSpPr>
            <a:spLocks noGrp="1"/>
          </p:cNvSpPr>
          <p:nvPr>
            <p:ph type="body" idx="1"/>
          </p:nvPr>
        </p:nvSpPr>
        <p:spPr>
          <a:xfrm>
            <a:off x="571093" y="6175792"/>
            <a:ext cx="8229600" cy="389949"/>
          </a:xfrm>
        </p:spPr>
        <p:txBody>
          <a:bodyPr/>
          <a:lstStyle/>
          <a:p>
            <a:pPr algn="ctr"/>
            <a:r>
              <a:rPr lang="en-US" dirty="0"/>
              <a:t>(a) Goodput and (b) delay as a function of offered load.</a:t>
            </a:r>
          </a:p>
        </p:txBody>
      </p:sp>
      <p:pic>
        <p:nvPicPr>
          <p:cNvPr id="4" name="Picture Placeholder 3" descr="Figure 6-19. (a) Goodput and (b) delay as a function of offered loa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11886" y="1086712"/>
            <a:ext cx="7462911" cy="3110051"/>
          </a:xfrm>
        </p:spPr>
      </p:pic>
      <p:sp>
        <p:nvSpPr>
          <p:cNvPr id="6" name="TextBox 5">
            <a:extLst>
              <a:ext uri="{FF2B5EF4-FFF2-40B4-BE49-F238E27FC236}">
                <a16:creationId xmlns:a16="http://schemas.microsoft.com/office/drawing/2014/main" id="{A51E0B63-86B8-14F7-9422-97B20759396E}"/>
              </a:ext>
            </a:extLst>
          </p:cNvPr>
          <p:cNvSpPr txBox="1"/>
          <p:nvPr/>
        </p:nvSpPr>
        <p:spPr>
          <a:xfrm>
            <a:off x="478524" y="4084186"/>
            <a:ext cx="8135738" cy="2031325"/>
          </a:xfrm>
          <a:prstGeom prst="rect">
            <a:avLst/>
          </a:prstGeom>
          <a:noFill/>
        </p:spPr>
        <p:txBody>
          <a:bodyPr wrap="square">
            <a:spAutoFit/>
          </a:bodyPr>
          <a:lstStyle/>
          <a:p>
            <a:pPr algn="just"/>
            <a:r>
              <a:rPr lang="en-US" sz="1800" dirty="0"/>
              <a:t>As the load increases, </a:t>
            </a:r>
            <a:r>
              <a:rPr lang="en-US" sz="1800" b="1" dirty="0"/>
              <a:t>goodput initially increases </a:t>
            </a:r>
            <a:r>
              <a:rPr lang="en-US" sz="1800" dirty="0"/>
              <a:t>at the same rate, but as the load approaches the capacity, </a:t>
            </a:r>
            <a:r>
              <a:rPr lang="en-US" sz="1800" b="1" dirty="0"/>
              <a:t>goodput rises more gradually</a:t>
            </a:r>
            <a:r>
              <a:rPr lang="en-US" sz="1800" dirty="0"/>
              <a:t>. This </a:t>
            </a:r>
            <a:r>
              <a:rPr lang="en-US" sz="1800" b="1" dirty="0"/>
              <a:t>falloff</a:t>
            </a:r>
            <a:r>
              <a:rPr lang="en-US" sz="1800" dirty="0"/>
              <a:t> is because </a:t>
            </a:r>
            <a:r>
              <a:rPr lang="en-US" sz="1800" b="1" dirty="0"/>
              <a:t>bursts of traffic </a:t>
            </a:r>
            <a:r>
              <a:rPr lang="en-US" sz="1800" dirty="0"/>
              <a:t>can occasionally mount up and cause some </a:t>
            </a:r>
            <a:r>
              <a:rPr lang="en-US" sz="1800" b="1" dirty="0"/>
              <a:t>losses at buffers </a:t>
            </a:r>
            <a:r>
              <a:rPr lang="en-US" sz="1800" dirty="0"/>
              <a:t>inside the network. If the </a:t>
            </a:r>
            <a:r>
              <a:rPr lang="en-US" sz="1800" b="1" dirty="0"/>
              <a:t>transport</a:t>
            </a:r>
            <a:r>
              <a:rPr lang="en-US" sz="1800" dirty="0"/>
              <a:t> </a:t>
            </a:r>
            <a:r>
              <a:rPr lang="en-US" sz="1800" b="1" dirty="0"/>
              <a:t>protocol</a:t>
            </a:r>
            <a:r>
              <a:rPr lang="en-US" sz="1800" dirty="0"/>
              <a:t> is </a:t>
            </a:r>
            <a:r>
              <a:rPr lang="en-US" sz="1800" b="1" dirty="0"/>
              <a:t>poorly</a:t>
            </a:r>
            <a:r>
              <a:rPr lang="en-US" sz="1800" dirty="0"/>
              <a:t> </a:t>
            </a:r>
            <a:r>
              <a:rPr lang="en-US" sz="1800" b="1" dirty="0"/>
              <a:t>designed</a:t>
            </a:r>
            <a:r>
              <a:rPr lang="en-US" sz="1800" dirty="0"/>
              <a:t> and </a:t>
            </a:r>
            <a:r>
              <a:rPr lang="en-US" sz="1800" b="1" dirty="0"/>
              <a:t>retransmits</a:t>
            </a:r>
            <a:r>
              <a:rPr lang="en-US" sz="1800" dirty="0"/>
              <a:t> </a:t>
            </a:r>
            <a:r>
              <a:rPr lang="en-US" sz="1800" b="1" dirty="0"/>
              <a:t>packets</a:t>
            </a:r>
            <a:r>
              <a:rPr lang="en-US" sz="1800" dirty="0"/>
              <a:t> that have been </a:t>
            </a:r>
            <a:r>
              <a:rPr lang="en-US" sz="1800" b="1" dirty="0"/>
              <a:t>delayed</a:t>
            </a:r>
            <a:r>
              <a:rPr lang="en-US" sz="1800" dirty="0"/>
              <a:t> but not </a:t>
            </a:r>
            <a:r>
              <a:rPr lang="en-US" sz="1800" b="1" dirty="0"/>
              <a:t>lost</a:t>
            </a:r>
            <a:r>
              <a:rPr lang="en-US" sz="1800" dirty="0"/>
              <a:t>, the network can enter </a:t>
            </a:r>
            <a:r>
              <a:rPr lang="en-US" sz="1800" b="1" dirty="0"/>
              <a:t>congestion</a:t>
            </a:r>
            <a:r>
              <a:rPr lang="en-US" sz="1800" dirty="0"/>
              <a:t> </a:t>
            </a:r>
            <a:r>
              <a:rPr lang="en-US" sz="1800" b="1" dirty="0"/>
              <a:t>collapse</a:t>
            </a:r>
            <a:r>
              <a:rPr lang="en-US" sz="1800" dirty="0"/>
              <a:t>. In this state, senders are furiously sending packets, but increasingly little useful work is being accomplished.</a:t>
            </a:r>
          </a:p>
        </p:txBody>
      </p:sp>
    </p:spTree>
    <p:extLst>
      <p:ext uri="{BB962C8B-B14F-4D97-AF65-F5344CB8AC3E}">
        <p14:creationId xmlns:p14="http://schemas.microsoft.com/office/powerpoint/2010/main" val="1037896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1"/>
            <a:ext cx="8264129" cy="1039612"/>
          </a:xfrm>
        </p:spPr>
        <p:txBody>
          <a:bodyPr/>
          <a:lstStyle/>
          <a:p>
            <a:r>
              <a:rPr lang="en-US" dirty="0"/>
              <a:t>Desirable Bandwidth Allocation: </a:t>
            </a:r>
            <a:br>
              <a:rPr lang="en-US" dirty="0"/>
            </a:br>
            <a:r>
              <a:rPr lang="en-US" dirty="0"/>
              <a:t>Min-Max Fairness</a:t>
            </a:r>
          </a:p>
        </p:txBody>
      </p:sp>
      <p:sp>
        <p:nvSpPr>
          <p:cNvPr id="3" name="Text Placeholder 2"/>
          <p:cNvSpPr>
            <a:spLocks noGrp="1"/>
          </p:cNvSpPr>
          <p:nvPr>
            <p:ph type="body" idx="1"/>
          </p:nvPr>
        </p:nvSpPr>
        <p:spPr>
          <a:xfrm>
            <a:off x="491729" y="5946462"/>
            <a:ext cx="8229600" cy="554803"/>
          </a:xfrm>
        </p:spPr>
        <p:txBody>
          <a:bodyPr/>
          <a:lstStyle/>
          <a:p>
            <a:pPr algn="ctr"/>
            <a:r>
              <a:rPr lang="en-US" dirty="0"/>
              <a:t>Max-min bandwidth allocation for four flows</a:t>
            </a:r>
          </a:p>
        </p:txBody>
      </p:sp>
      <p:pic>
        <p:nvPicPr>
          <p:cNvPr id="4" name="Picture Placeholder 3" descr="Figure 6-20. Max-min bandwidth allocation for four flow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02009" y="1079334"/>
            <a:ext cx="7498863" cy="2482337"/>
          </a:xfrm>
        </p:spPr>
      </p:pic>
      <p:sp>
        <p:nvSpPr>
          <p:cNvPr id="6" name="TextBox 5">
            <a:extLst>
              <a:ext uri="{FF2B5EF4-FFF2-40B4-BE49-F238E27FC236}">
                <a16:creationId xmlns:a16="http://schemas.microsoft.com/office/drawing/2014/main" id="{877FFE6A-0757-BE98-03B5-7E1891C5B9E2}"/>
              </a:ext>
            </a:extLst>
          </p:cNvPr>
          <p:cNvSpPr txBox="1"/>
          <p:nvPr/>
        </p:nvSpPr>
        <p:spPr>
          <a:xfrm>
            <a:off x="220558" y="3755223"/>
            <a:ext cx="8537464" cy="2308324"/>
          </a:xfrm>
          <a:prstGeom prst="rect">
            <a:avLst/>
          </a:prstGeom>
          <a:noFill/>
        </p:spPr>
        <p:txBody>
          <a:bodyPr wrap="square">
            <a:spAutoFit/>
          </a:bodyPr>
          <a:lstStyle/>
          <a:p>
            <a:pPr marL="285750" indent="-285750" algn="just">
              <a:buFont typeface="Arial" panose="020B0604020202020204" pitchFamily="34" charset="0"/>
              <a:buChar char="•"/>
            </a:pPr>
            <a:r>
              <a:rPr lang="en-US" sz="1600" dirty="0"/>
              <a:t>The form of fairness that is often desired for network usage is </a:t>
            </a:r>
            <a:r>
              <a:rPr lang="en-US" sz="1600" b="1" dirty="0"/>
              <a:t>max-min fairness</a:t>
            </a:r>
            <a:r>
              <a:rPr lang="en-US" sz="1600" dirty="0"/>
              <a:t>. An allocation is max-min fair if the bandwidth given to one flow cannot be increased without decreasing the bandwidth given to another flow with an allocation that is no larger. </a:t>
            </a:r>
          </a:p>
          <a:p>
            <a:pPr marL="285750" indent="-285750" algn="just">
              <a:buFont typeface="Arial" panose="020B0604020202020204" pitchFamily="34" charset="0"/>
              <a:buChar char="•"/>
            </a:pPr>
            <a:r>
              <a:rPr lang="en-US" sz="1600" dirty="0"/>
              <a:t>Each of the links between </a:t>
            </a:r>
            <a:r>
              <a:rPr lang="en-US" sz="1600" b="1" dirty="0"/>
              <a:t>routers</a:t>
            </a:r>
            <a:r>
              <a:rPr lang="en-US" sz="1600" dirty="0"/>
              <a:t> has the </a:t>
            </a:r>
            <a:r>
              <a:rPr lang="en-US" sz="1600" b="1" dirty="0"/>
              <a:t>same capacity</a:t>
            </a:r>
            <a:r>
              <a:rPr lang="en-US" sz="1600" dirty="0"/>
              <a:t>, taken to be </a:t>
            </a:r>
            <a:r>
              <a:rPr lang="en-US" sz="1600" b="1" dirty="0"/>
              <a:t>1 unit</a:t>
            </a:r>
            <a:r>
              <a:rPr lang="en-US" sz="1600" dirty="0"/>
              <a:t>, though in the general case the links will have different capacities. </a:t>
            </a:r>
          </a:p>
          <a:p>
            <a:pPr marL="285750" indent="-285750" algn="just">
              <a:buFont typeface="Arial" panose="020B0604020202020204" pitchFamily="34" charset="0"/>
              <a:buChar char="•"/>
            </a:pPr>
            <a:r>
              <a:rPr lang="en-US" sz="1600" dirty="0"/>
              <a:t>If </a:t>
            </a:r>
            <a:r>
              <a:rPr lang="en-US" sz="1600" b="1" dirty="0"/>
              <a:t>more of the bandwidth </a:t>
            </a:r>
            <a:r>
              <a:rPr lang="en-US" sz="1600" dirty="0"/>
              <a:t>on the link between </a:t>
            </a:r>
            <a:r>
              <a:rPr lang="en-US" sz="1600" i="1" dirty="0"/>
              <a:t>R2</a:t>
            </a:r>
            <a:r>
              <a:rPr lang="en-US" sz="1600" dirty="0"/>
              <a:t> and </a:t>
            </a:r>
            <a:r>
              <a:rPr lang="en-US" sz="1600" i="1" dirty="0"/>
              <a:t>R3</a:t>
            </a:r>
            <a:r>
              <a:rPr lang="en-US" sz="1600" dirty="0"/>
              <a:t> is given to flow </a:t>
            </a:r>
            <a:r>
              <a:rPr lang="en-US" sz="1600" b="1" i="1" dirty="0"/>
              <a:t>B</a:t>
            </a:r>
            <a:r>
              <a:rPr lang="en-US" sz="1600" dirty="0"/>
              <a:t>, there will be </a:t>
            </a:r>
            <a:r>
              <a:rPr lang="en-US" sz="1600" b="1" dirty="0"/>
              <a:t>less for flow </a:t>
            </a:r>
            <a:r>
              <a:rPr lang="en-US" sz="1600" b="1" i="1" dirty="0"/>
              <a:t>A</a:t>
            </a:r>
            <a:r>
              <a:rPr lang="en-US" sz="1600" dirty="0"/>
              <a:t>. This is reasonable as flow </a:t>
            </a:r>
            <a:r>
              <a:rPr lang="en-US" sz="1600" i="1" dirty="0"/>
              <a:t>A</a:t>
            </a:r>
            <a:r>
              <a:rPr lang="en-US" sz="1600" dirty="0"/>
              <a:t> already has more bandwidth. However, the capacity of flow </a:t>
            </a:r>
            <a:r>
              <a:rPr lang="en-US" sz="1600" b="1" i="1" dirty="0"/>
              <a:t>C</a:t>
            </a:r>
            <a:r>
              <a:rPr lang="en-US" sz="1600" b="1" dirty="0"/>
              <a:t> or </a:t>
            </a:r>
            <a:r>
              <a:rPr lang="en-US" sz="1600" b="1" i="1" dirty="0"/>
              <a:t>D</a:t>
            </a:r>
            <a:r>
              <a:rPr lang="en-US" sz="1600" b="1" dirty="0"/>
              <a:t> (or both) must be decreased </a:t>
            </a:r>
            <a:r>
              <a:rPr lang="en-US" sz="1600" dirty="0"/>
              <a:t>to give more bandwidth to </a:t>
            </a:r>
            <a:r>
              <a:rPr lang="en-US" sz="1600" i="1" dirty="0"/>
              <a:t>B</a:t>
            </a:r>
            <a:r>
              <a:rPr lang="en-US" sz="1600" dirty="0"/>
              <a:t>, and these flows will have less bandwidth than </a:t>
            </a:r>
            <a:r>
              <a:rPr lang="en-US" sz="1600" i="1" dirty="0"/>
              <a:t>B</a:t>
            </a:r>
            <a:r>
              <a:rPr lang="en-US" sz="1600" dirty="0"/>
              <a:t>. Thus, the allocation is max-min fair.</a:t>
            </a:r>
          </a:p>
        </p:txBody>
      </p:sp>
    </p:spTree>
    <p:extLst>
      <p:ext uri="{BB962C8B-B14F-4D97-AF65-F5344CB8AC3E}">
        <p14:creationId xmlns:p14="http://schemas.microsoft.com/office/powerpoint/2010/main" val="2578174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1728" y="6119883"/>
            <a:ext cx="8229600" cy="389949"/>
          </a:xfrm>
        </p:spPr>
        <p:txBody>
          <a:bodyPr/>
          <a:lstStyle/>
          <a:p>
            <a:pPr algn="ctr"/>
            <a:r>
              <a:rPr lang="en-US" dirty="0"/>
              <a:t>Changing bandwidth allocation over time</a:t>
            </a:r>
          </a:p>
        </p:txBody>
      </p:sp>
      <p:pic>
        <p:nvPicPr>
          <p:cNvPr id="4" name="Picture Placeholder 3" descr="Figure 6-21. Changing bandwidth allocation over tim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78725" y="830784"/>
            <a:ext cx="6177829" cy="2719614"/>
          </a:xfrm>
        </p:spPr>
      </p:pic>
      <p:sp>
        <p:nvSpPr>
          <p:cNvPr id="7" name="Title 1">
            <a:extLst>
              <a:ext uri="{FF2B5EF4-FFF2-40B4-BE49-F238E27FC236}">
                <a16:creationId xmlns:a16="http://schemas.microsoft.com/office/drawing/2014/main" id="{15A08BC0-E259-99B4-CF7B-3A9C62326661}"/>
              </a:ext>
            </a:extLst>
          </p:cNvPr>
          <p:cNvSpPr>
            <a:spLocks noGrp="1"/>
          </p:cNvSpPr>
          <p:nvPr>
            <p:ph type="title"/>
          </p:nvPr>
        </p:nvSpPr>
        <p:spPr>
          <a:xfrm>
            <a:off x="124064" y="228601"/>
            <a:ext cx="8831541" cy="678794"/>
          </a:xfrm>
        </p:spPr>
        <p:txBody>
          <a:bodyPr/>
          <a:lstStyle/>
          <a:p>
            <a:r>
              <a:rPr lang="en-US" dirty="0"/>
              <a:t>Desirable Bandwidth Allocation: Convergence</a:t>
            </a:r>
          </a:p>
        </p:txBody>
      </p:sp>
      <p:sp>
        <p:nvSpPr>
          <p:cNvPr id="9" name="TextBox 8">
            <a:extLst>
              <a:ext uri="{FF2B5EF4-FFF2-40B4-BE49-F238E27FC236}">
                <a16:creationId xmlns:a16="http://schemas.microsoft.com/office/drawing/2014/main" id="{1E49D272-C56B-E769-9E26-6E08AB52BF32}"/>
              </a:ext>
            </a:extLst>
          </p:cNvPr>
          <p:cNvSpPr txBox="1"/>
          <p:nvPr/>
        </p:nvSpPr>
        <p:spPr>
          <a:xfrm>
            <a:off x="422671" y="3758326"/>
            <a:ext cx="8339946" cy="2308324"/>
          </a:xfrm>
          <a:prstGeom prst="rect">
            <a:avLst/>
          </a:prstGeom>
          <a:noFill/>
        </p:spPr>
        <p:txBody>
          <a:bodyPr wrap="square">
            <a:spAutoFit/>
          </a:bodyPr>
          <a:lstStyle/>
          <a:p>
            <a:pPr algn="just"/>
            <a:r>
              <a:rPr lang="en-US" sz="1600" dirty="0"/>
              <a:t>Because of the variation in demand, the ideal </a:t>
            </a:r>
            <a:r>
              <a:rPr lang="en-US" sz="1600" b="1" dirty="0"/>
              <a:t>operating point for the network varies</a:t>
            </a:r>
            <a:r>
              <a:rPr lang="en-US" sz="1600" dirty="0"/>
              <a:t> over time. A good congestion control algorithm should </a:t>
            </a:r>
            <a:r>
              <a:rPr lang="en-US" sz="1600" b="1" dirty="0"/>
              <a:t>rapidly converge </a:t>
            </a:r>
            <a:r>
              <a:rPr lang="en-US" sz="1600" dirty="0"/>
              <a:t>to the ideal operating point, and it should </a:t>
            </a:r>
            <a:r>
              <a:rPr lang="en-US" sz="1600" b="1" dirty="0"/>
              <a:t>track that point </a:t>
            </a:r>
            <a:r>
              <a:rPr lang="en-US" sz="1600" dirty="0"/>
              <a:t>as it changes over time. Initially, flow 1 has all of the bandwidth. One second later, flow 2 starts. It needs bandwidth as well. The allocation quickly changes to give each of these flows half the bandwidth. At 4 seconds, a third flow joins. However, this flow uses only 20% of the bandwidth, which is less than its fair share (which is a third). Flows 1 and 2 quickly adjust, dividing the available bandwidth to each have 40% of the bandwidth. At 9 seconds, the second flow leaves, and the third flow remains unchanged. The first flow quickly captures 80% of the bandwidth. </a:t>
            </a:r>
          </a:p>
        </p:txBody>
      </p:sp>
    </p:spTree>
    <p:extLst>
      <p:ext uri="{BB962C8B-B14F-4D97-AF65-F5344CB8AC3E}">
        <p14:creationId xmlns:p14="http://schemas.microsoft.com/office/powerpoint/2010/main" val="1049107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530" y="389826"/>
            <a:ext cx="8229600" cy="626065"/>
          </a:xfrm>
        </p:spPr>
        <p:txBody>
          <a:bodyPr/>
          <a:lstStyle/>
          <a:p>
            <a:r>
              <a:rPr lang="en-US" dirty="0"/>
              <a:t>Regulating the Sending Rate</a:t>
            </a:r>
          </a:p>
        </p:txBody>
      </p:sp>
      <p:sp>
        <p:nvSpPr>
          <p:cNvPr id="3" name="Text Placeholder 2"/>
          <p:cNvSpPr>
            <a:spLocks noGrp="1"/>
          </p:cNvSpPr>
          <p:nvPr>
            <p:ph type="body" idx="1"/>
          </p:nvPr>
        </p:nvSpPr>
        <p:spPr>
          <a:xfrm>
            <a:off x="460646" y="6049699"/>
            <a:ext cx="8583413" cy="396708"/>
          </a:xfrm>
        </p:spPr>
        <p:txBody>
          <a:bodyPr/>
          <a:lstStyle/>
          <a:p>
            <a:r>
              <a:rPr lang="en-US" sz="1400" dirty="0"/>
              <a:t>(a) A fast network feeding a low-capacity receiver. (b) A slow network feeding a high-capacity receiver.</a:t>
            </a:r>
          </a:p>
        </p:txBody>
      </p:sp>
      <p:pic>
        <p:nvPicPr>
          <p:cNvPr id="4" name="Picture Placeholder 3" descr="Figure 6-22. (a) A fast network feeding a low-capacity receiver. (b) A slow network feeding a high-capacity recei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866078" y="1103564"/>
            <a:ext cx="3756392" cy="3031913"/>
          </a:xfrm>
        </p:spPr>
      </p:pic>
      <p:sp>
        <p:nvSpPr>
          <p:cNvPr id="6" name="TextBox 5">
            <a:extLst>
              <a:ext uri="{FF2B5EF4-FFF2-40B4-BE49-F238E27FC236}">
                <a16:creationId xmlns:a16="http://schemas.microsoft.com/office/drawing/2014/main" id="{280776CD-4596-BE1F-87DD-1468AB8B84C7}"/>
              </a:ext>
            </a:extLst>
          </p:cNvPr>
          <p:cNvSpPr txBox="1"/>
          <p:nvPr/>
        </p:nvSpPr>
        <p:spPr>
          <a:xfrm>
            <a:off x="340028" y="1445730"/>
            <a:ext cx="4444491" cy="2523768"/>
          </a:xfrm>
          <a:prstGeom prst="rect">
            <a:avLst/>
          </a:prstGeom>
          <a:noFill/>
        </p:spPr>
        <p:txBody>
          <a:bodyPr wrap="square">
            <a:spAutoFit/>
          </a:bodyPr>
          <a:lstStyle/>
          <a:p>
            <a:pPr algn="just"/>
            <a:r>
              <a:rPr lang="en-US" sz="1600" dirty="0"/>
              <a:t>The sending rate may be limited by two factors.</a:t>
            </a:r>
          </a:p>
          <a:p>
            <a:pPr algn="just"/>
            <a:endParaRPr lang="en-US" sz="1600" dirty="0"/>
          </a:p>
          <a:p>
            <a:pPr marL="285750" indent="-285750" algn="just">
              <a:buFont typeface="Arial" panose="020B0604020202020204" pitchFamily="34" charset="0"/>
              <a:buChar char="•"/>
            </a:pPr>
            <a:r>
              <a:rPr lang="en-US" sz="1600" dirty="0"/>
              <a:t>The first is </a:t>
            </a:r>
            <a:r>
              <a:rPr lang="en-US" sz="1600" b="1" dirty="0"/>
              <a:t>flow control</a:t>
            </a:r>
            <a:r>
              <a:rPr lang="en-US" sz="1600" dirty="0"/>
              <a:t>, in the case that there is insufficient buffering at the receiving end.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The second is </a:t>
            </a:r>
            <a:r>
              <a:rPr lang="en-US" sz="1600" b="1" dirty="0"/>
              <a:t>congestion</a:t>
            </a:r>
            <a:r>
              <a:rPr lang="en-US" sz="1600" dirty="0"/>
              <a:t>, in the case that there is insufficient capacity in the network. </a:t>
            </a:r>
          </a:p>
          <a:p>
            <a:pPr algn="just"/>
            <a:endParaRPr lang="en-US" sz="1600" dirty="0"/>
          </a:p>
          <a:p>
            <a:endParaRPr lang="en-US" dirty="0"/>
          </a:p>
        </p:txBody>
      </p:sp>
      <p:sp>
        <p:nvSpPr>
          <p:cNvPr id="8" name="TextBox 7">
            <a:extLst>
              <a:ext uri="{FF2B5EF4-FFF2-40B4-BE49-F238E27FC236}">
                <a16:creationId xmlns:a16="http://schemas.microsoft.com/office/drawing/2014/main" id="{477C7CDA-C9DE-49DF-13C0-55DC02D1F556}"/>
              </a:ext>
            </a:extLst>
          </p:cNvPr>
          <p:cNvSpPr txBox="1"/>
          <p:nvPr/>
        </p:nvSpPr>
        <p:spPr>
          <a:xfrm>
            <a:off x="396316" y="4200148"/>
            <a:ext cx="8351368" cy="1815882"/>
          </a:xfrm>
          <a:prstGeom prst="rect">
            <a:avLst/>
          </a:prstGeom>
          <a:noFill/>
        </p:spPr>
        <p:txBody>
          <a:bodyPr wrap="square">
            <a:spAutoFit/>
          </a:bodyPr>
          <a:lstStyle/>
          <a:p>
            <a:pPr algn="just"/>
            <a:r>
              <a:rPr lang="en-US" sz="1600" dirty="0"/>
              <a:t>In </a:t>
            </a:r>
            <a:r>
              <a:rPr lang="en-US" sz="1600" b="1" dirty="0">
                <a:hlinkClick r:id="rId3"/>
              </a:rPr>
              <a:t>Fig (a)</a:t>
            </a:r>
            <a:r>
              <a:rPr lang="en-US" sz="1600" dirty="0"/>
              <a:t>, we see a thick pipe leading to a small-capacity receiver. This is a flow-control limited situation. As long as the sender does not send more water than the bucket can contain, no water will be lost. </a:t>
            </a:r>
          </a:p>
          <a:p>
            <a:pPr algn="just"/>
            <a:endParaRPr lang="en-US" sz="1600" dirty="0"/>
          </a:p>
          <a:p>
            <a:pPr algn="just"/>
            <a:r>
              <a:rPr lang="en-US" sz="1600" dirty="0"/>
              <a:t>In </a:t>
            </a:r>
            <a:r>
              <a:rPr lang="en-US" sz="1600" b="1" dirty="0">
                <a:hlinkClick r:id="rId3"/>
              </a:rPr>
              <a:t>Fig (b)</a:t>
            </a:r>
            <a:r>
              <a:rPr lang="en-US" sz="1600" dirty="0"/>
              <a:t>, the limiting factor is not the bucket capacity, but the internal carrying capacity of the network. If too much water comes in too fast, it will back up and some will be lost (in this case, by overflowing the funnel).</a:t>
            </a:r>
          </a:p>
        </p:txBody>
      </p:sp>
    </p:spTree>
    <p:extLst>
      <p:ext uri="{BB962C8B-B14F-4D97-AF65-F5344CB8AC3E}">
        <p14:creationId xmlns:p14="http://schemas.microsoft.com/office/powerpoint/2010/main" val="1785701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54577"/>
          </a:xfrm>
        </p:spPr>
        <p:txBody>
          <a:bodyPr/>
          <a:lstStyle/>
          <a:p>
            <a:r>
              <a:rPr lang="en-US" dirty="0"/>
              <a:t>Regulating the Sending Rate (AIMD)</a:t>
            </a:r>
          </a:p>
        </p:txBody>
      </p:sp>
      <p:sp>
        <p:nvSpPr>
          <p:cNvPr id="3" name="Text Placeholder 2"/>
          <p:cNvSpPr>
            <a:spLocks noGrp="1"/>
          </p:cNvSpPr>
          <p:nvPr>
            <p:ph type="body" idx="1"/>
          </p:nvPr>
        </p:nvSpPr>
        <p:spPr>
          <a:xfrm>
            <a:off x="560410" y="6246326"/>
            <a:ext cx="8229600" cy="265986"/>
          </a:xfrm>
        </p:spPr>
        <p:txBody>
          <a:bodyPr/>
          <a:lstStyle/>
          <a:p>
            <a:pPr algn="ctr"/>
            <a:r>
              <a:rPr lang="en-US" sz="1400" dirty="0"/>
              <a:t>Additive and multiplicative bandwidth adjustments</a:t>
            </a:r>
          </a:p>
        </p:txBody>
      </p:sp>
      <p:pic>
        <p:nvPicPr>
          <p:cNvPr id="4" name="Picture Placeholder 3" descr="Figure 6-24. Additive and multiplicative bandwidth adjustment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535555" y="778574"/>
            <a:ext cx="5343988" cy="3451588"/>
          </a:xfrm>
        </p:spPr>
      </p:pic>
      <p:sp>
        <p:nvSpPr>
          <p:cNvPr id="6" name="TextBox 5">
            <a:extLst>
              <a:ext uri="{FF2B5EF4-FFF2-40B4-BE49-F238E27FC236}">
                <a16:creationId xmlns:a16="http://schemas.microsoft.com/office/drawing/2014/main" id="{5D27CF9F-2C1C-56CE-DD58-84702B3C695F}"/>
              </a:ext>
            </a:extLst>
          </p:cNvPr>
          <p:cNvSpPr txBox="1"/>
          <p:nvPr/>
        </p:nvSpPr>
        <p:spPr>
          <a:xfrm>
            <a:off x="353990" y="1645147"/>
            <a:ext cx="2850252" cy="2062103"/>
          </a:xfrm>
          <a:prstGeom prst="rect">
            <a:avLst/>
          </a:prstGeom>
          <a:noFill/>
        </p:spPr>
        <p:txBody>
          <a:bodyPr wrap="square">
            <a:spAutoFit/>
          </a:bodyPr>
          <a:lstStyle/>
          <a:p>
            <a:pPr algn="just"/>
            <a:r>
              <a:rPr lang="en-US" sz="1600" dirty="0"/>
              <a:t>Chiu and Jain (1989) studied the case of binary congestion feedback and concluded that </a:t>
            </a:r>
            <a:r>
              <a:rPr lang="en-US" sz="1600" b="1" dirty="0"/>
              <a:t>AIMD</a:t>
            </a:r>
            <a:r>
              <a:rPr lang="en-US" sz="1600" dirty="0"/>
              <a:t> (</a:t>
            </a:r>
            <a:r>
              <a:rPr lang="en-US" sz="1600" b="1" dirty="0"/>
              <a:t>Additive Increase Multiplicative Decrease</a:t>
            </a:r>
            <a:r>
              <a:rPr lang="en-US" sz="1600" dirty="0"/>
              <a:t>) is the appropriate control law to arrive at the efficient and fair operating point. </a:t>
            </a:r>
          </a:p>
        </p:txBody>
      </p:sp>
      <p:sp>
        <p:nvSpPr>
          <p:cNvPr id="8" name="TextBox 7">
            <a:extLst>
              <a:ext uri="{FF2B5EF4-FFF2-40B4-BE49-F238E27FC236}">
                <a16:creationId xmlns:a16="http://schemas.microsoft.com/office/drawing/2014/main" id="{66144908-0F0F-A054-1319-95F5ED90F1C1}"/>
              </a:ext>
            </a:extLst>
          </p:cNvPr>
          <p:cNvSpPr txBox="1"/>
          <p:nvPr/>
        </p:nvSpPr>
        <p:spPr>
          <a:xfrm>
            <a:off x="396659" y="4317216"/>
            <a:ext cx="8433495" cy="2062103"/>
          </a:xfrm>
          <a:prstGeom prst="rect">
            <a:avLst/>
          </a:prstGeom>
          <a:noFill/>
        </p:spPr>
        <p:txBody>
          <a:bodyPr wrap="square">
            <a:spAutoFit/>
          </a:bodyPr>
          <a:lstStyle/>
          <a:p>
            <a:pPr algn="just"/>
            <a:r>
              <a:rPr lang="en-US" sz="1600" dirty="0"/>
              <a:t>Consider what happens from some starting allocation if both user 1 and user 2 </a:t>
            </a:r>
            <a:r>
              <a:rPr lang="en-US" sz="1600" b="1" dirty="0"/>
              <a:t>additively increase</a:t>
            </a:r>
            <a:r>
              <a:rPr lang="en-US" sz="1600" dirty="0"/>
              <a:t> their respective bandwidths over time. Eventually, the </a:t>
            </a:r>
            <a:r>
              <a:rPr lang="en-US" sz="1600" b="1" dirty="0"/>
              <a:t>operating point crosses the efficiency line,</a:t>
            </a:r>
            <a:r>
              <a:rPr lang="en-US" sz="1600" dirty="0"/>
              <a:t> and both users receive a </a:t>
            </a:r>
            <a:r>
              <a:rPr lang="en-US" sz="1600" b="1" dirty="0"/>
              <a:t>congestion signal </a:t>
            </a:r>
            <a:r>
              <a:rPr lang="en-US" sz="1600" dirty="0"/>
              <a:t>from the network. At this stage, they must reduce their allocations. However, an additive decrease would simply cause them to oscillate along an additive line. Similarly, consider the case when both users </a:t>
            </a:r>
            <a:r>
              <a:rPr lang="en-US" sz="1600" b="1" dirty="0"/>
              <a:t>multiplicatively increase </a:t>
            </a:r>
            <a:r>
              <a:rPr lang="en-US" sz="1600" dirty="0"/>
              <a:t>their bandwidth over time until they receive a congestion signal. In </a:t>
            </a:r>
            <a:r>
              <a:rPr lang="en-US" sz="1600" b="1" dirty="0"/>
              <a:t>neither case </a:t>
            </a:r>
            <a:r>
              <a:rPr lang="en-US" sz="1600" dirty="0"/>
              <a:t>will the users converge to the optimal sending rates that are both </a:t>
            </a:r>
            <a:r>
              <a:rPr lang="en-US" sz="1600" b="1" dirty="0"/>
              <a:t>fair and efficient. </a:t>
            </a:r>
          </a:p>
        </p:txBody>
      </p:sp>
    </p:spTree>
    <p:extLst>
      <p:ext uri="{BB962C8B-B14F-4D97-AF65-F5344CB8AC3E}">
        <p14:creationId xmlns:p14="http://schemas.microsoft.com/office/powerpoint/2010/main" val="2296431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9791" y="5986244"/>
            <a:ext cx="8229600" cy="373295"/>
          </a:xfrm>
        </p:spPr>
        <p:txBody>
          <a:bodyPr/>
          <a:lstStyle/>
          <a:p>
            <a:pPr algn="ctr"/>
            <a:r>
              <a:rPr lang="en-US" dirty="0"/>
              <a:t>Additive Increase Multiplicative Decrease (AIMD) control law</a:t>
            </a:r>
          </a:p>
        </p:txBody>
      </p:sp>
      <p:pic>
        <p:nvPicPr>
          <p:cNvPr id="4" name="Picture Placeholder 3" descr="Figure 6-25. Additive Increase Multiplicative Decrease (AIMD) control law."/>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79470" y="968356"/>
            <a:ext cx="7772400" cy="3351095"/>
          </a:xfrm>
        </p:spPr>
      </p:pic>
      <p:sp>
        <p:nvSpPr>
          <p:cNvPr id="7" name="Title 1">
            <a:extLst>
              <a:ext uri="{FF2B5EF4-FFF2-40B4-BE49-F238E27FC236}">
                <a16:creationId xmlns:a16="http://schemas.microsoft.com/office/drawing/2014/main" id="{F03FFAD7-7F32-E0E7-A796-8792C30A5661}"/>
              </a:ext>
            </a:extLst>
          </p:cNvPr>
          <p:cNvSpPr>
            <a:spLocks noGrp="1"/>
          </p:cNvSpPr>
          <p:nvPr>
            <p:ph type="title"/>
          </p:nvPr>
        </p:nvSpPr>
        <p:spPr>
          <a:xfrm>
            <a:off x="457200" y="228600"/>
            <a:ext cx="8229600" cy="654577"/>
          </a:xfrm>
        </p:spPr>
        <p:txBody>
          <a:bodyPr/>
          <a:lstStyle/>
          <a:p>
            <a:r>
              <a:rPr lang="en-US" dirty="0"/>
              <a:t>Regulating the Sending Rate (AIMD)</a:t>
            </a:r>
          </a:p>
        </p:txBody>
      </p:sp>
      <p:sp>
        <p:nvSpPr>
          <p:cNvPr id="9" name="TextBox 8">
            <a:extLst>
              <a:ext uri="{FF2B5EF4-FFF2-40B4-BE49-F238E27FC236}">
                <a16:creationId xmlns:a16="http://schemas.microsoft.com/office/drawing/2014/main" id="{2F89252F-4B02-384E-543F-EB33C8C21174}"/>
              </a:ext>
            </a:extLst>
          </p:cNvPr>
          <p:cNvSpPr txBox="1"/>
          <p:nvPr/>
        </p:nvSpPr>
        <p:spPr>
          <a:xfrm>
            <a:off x="779470" y="4812426"/>
            <a:ext cx="7907330" cy="1077218"/>
          </a:xfrm>
          <a:prstGeom prst="rect">
            <a:avLst/>
          </a:prstGeom>
          <a:noFill/>
        </p:spPr>
        <p:txBody>
          <a:bodyPr wrap="square">
            <a:spAutoFit/>
          </a:bodyPr>
          <a:lstStyle/>
          <a:p>
            <a:pPr algn="just"/>
            <a:r>
              <a:rPr lang="en-US" sz="1600" dirty="0"/>
              <a:t>Now consider the case that the users </a:t>
            </a:r>
            <a:r>
              <a:rPr lang="en-US" sz="1600" b="1" dirty="0"/>
              <a:t>additively increase </a:t>
            </a:r>
            <a:r>
              <a:rPr lang="en-US" sz="1600" dirty="0"/>
              <a:t>their bandwidth allocations and then </a:t>
            </a:r>
            <a:r>
              <a:rPr lang="en-US" sz="1600" b="1" dirty="0"/>
              <a:t>multiplicatively decrease </a:t>
            </a:r>
            <a:r>
              <a:rPr lang="en-US" sz="1600" dirty="0"/>
              <a:t>them when congestion is signaled. This behavior is the </a:t>
            </a:r>
            <a:r>
              <a:rPr lang="en-US" sz="1600" b="1" dirty="0"/>
              <a:t>AIMD control law</a:t>
            </a:r>
            <a:r>
              <a:rPr lang="en-US" sz="1600" dirty="0"/>
              <a:t>. It can be seen that the path traced by this behavior does converge to the optimal point that is both </a:t>
            </a:r>
            <a:r>
              <a:rPr lang="en-US" sz="1600" b="1" dirty="0"/>
              <a:t>fair and efficient</a:t>
            </a:r>
            <a:r>
              <a:rPr lang="en-US" sz="1600" dirty="0"/>
              <a:t>. </a:t>
            </a:r>
          </a:p>
        </p:txBody>
      </p:sp>
    </p:spTree>
    <p:extLst>
      <p:ext uri="{BB962C8B-B14F-4D97-AF65-F5344CB8AC3E}">
        <p14:creationId xmlns:p14="http://schemas.microsoft.com/office/powerpoint/2010/main" val="1543543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UDP</a:t>
            </a:r>
          </a:p>
        </p:txBody>
      </p:sp>
      <p:sp>
        <p:nvSpPr>
          <p:cNvPr id="3" name="Text Placeholder 2"/>
          <p:cNvSpPr>
            <a:spLocks noGrp="1"/>
          </p:cNvSpPr>
          <p:nvPr>
            <p:ph type="body" idx="1"/>
          </p:nvPr>
        </p:nvSpPr>
        <p:spPr>
          <a:xfrm>
            <a:off x="457200" y="6008277"/>
            <a:ext cx="8229600" cy="400058"/>
          </a:xfrm>
        </p:spPr>
        <p:txBody>
          <a:bodyPr/>
          <a:lstStyle/>
          <a:p>
            <a:pPr algn="ctr"/>
            <a:r>
              <a:rPr lang="en-US" dirty="0"/>
              <a:t>The </a:t>
            </a:r>
            <a:r>
              <a:rPr lang="en-US" dirty="0" err="1"/>
              <a:t>UDP</a:t>
            </a:r>
            <a:r>
              <a:rPr lang="en-US" dirty="0"/>
              <a:t> header</a:t>
            </a:r>
          </a:p>
        </p:txBody>
      </p:sp>
      <p:pic>
        <p:nvPicPr>
          <p:cNvPr id="4" name="Picture Placeholder 3" descr="Figure 6-27. The UDP head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62480" y="1661800"/>
            <a:ext cx="7604938" cy="1330738"/>
          </a:xfrm>
        </p:spPr>
      </p:pic>
      <p:sp>
        <p:nvSpPr>
          <p:cNvPr id="6" name="TextBox 5">
            <a:extLst>
              <a:ext uri="{FF2B5EF4-FFF2-40B4-BE49-F238E27FC236}">
                <a16:creationId xmlns:a16="http://schemas.microsoft.com/office/drawing/2014/main" id="{742D36F6-74D2-CDE1-C62E-7C21D13CB91F}"/>
              </a:ext>
            </a:extLst>
          </p:cNvPr>
          <p:cNvSpPr txBox="1"/>
          <p:nvPr/>
        </p:nvSpPr>
        <p:spPr>
          <a:xfrm>
            <a:off x="524107" y="3358939"/>
            <a:ext cx="8098016" cy="1569660"/>
          </a:xfrm>
          <a:prstGeom prst="rect">
            <a:avLst/>
          </a:prstGeom>
          <a:noFill/>
        </p:spPr>
        <p:txBody>
          <a:bodyPr wrap="square">
            <a:spAutoFit/>
          </a:bodyPr>
          <a:lstStyle/>
          <a:p>
            <a:pPr algn="just"/>
            <a:r>
              <a:rPr lang="en-US" sz="1600" dirty="0"/>
              <a:t>The Internet has </a:t>
            </a:r>
            <a:r>
              <a:rPr lang="en-US" sz="1600" b="1" dirty="0"/>
              <a:t>two</a:t>
            </a:r>
            <a:r>
              <a:rPr lang="en-US" sz="1600" dirty="0"/>
              <a:t> main protocols in the transport layer, a connectionless protocol and a connection-oriented one. The </a:t>
            </a:r>
            <a:r>
              <a:rPr lang="en-US" sz="1600" b="1" dirty="0"/>
              <a:t>connectionless</a:t>
            </a:r>
            <a:r>
              <a:rPr lang="en-US" sz="1600" dirty="0"/>
              <a:t> protocol is </a:t>
            </a:r>
            <a:r>
              <a:rPr lang="en-US" sz="1600" b="1" dirty="0"/>
              <a:t>UDP (User Datagram Protocol)</a:t>
            </a:r>
            <a:r>
              <a:rPr lang="en-US" sz="1600" dirty="0"/>
              <a:t>. It does almost nothing beyond sending packets between applications, letting applications build their own protocols on top as needed. UDP provides a way for applications to send </a:t>
            </a:r>
            <a:r>
              <a:rPr lang="en-US" sz="1600" b="1" dirty="0"/>
              <a:t>encapsulated IP datagrams </a:t>
            </a:r>
            <a:r>
              <a:rPr lang="en-US" sz="1600" dirty="0"/>
              <a:t>without having to establish a connection. </a:t>
            </a:r>
          </a:p>
        </p:txBody>
      </p:sp>
    </p:spTree>
    <p:extLst>
      <p:ext uri="{BB962C8B-B14F-4D97-AF65-F5344CB8AC3E}">
        <p14:creationId xmlns:p14="http://schemas.microsoft.com/office/powerpoint/2010/main" val="794980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UDP (2 of 2)</a:t>
            </a:r>
          </a:p>
        </p:txBody>
      </p:sp>
      <p:sp>
        <p:nvSpPr>
          <p:cNvPr id="3" name="Text Placeholder 2"/>
          <p:cNvSpPr>
            <a:spLocks noGrp="1"/>
          </p:cNvSpPr>
          <p:nvPr>
            <p:ph type="body" idx="1"/>
          </p:nvPr>
        </p:nvSpPr>
        <p:spPr/>
        <p:txBody>
          <a:bodyPr/>
          <a:lstStyle/>
          <a:p>
            <a:pPr algn="ctr"/>
            <a:r>
              <a:rPr lang="en-US" dirty="0"/>
              <a:t>The IPv4 pseudoheader included in the </a:t>
            </a:r>
            <a:r>
              <a:rPr lang="en-US" dirty="0" err="1"/>
              <a:t>UDP</a:t>
            </a:r>
            <a:r>
              <a:rPr lang="en-US" dirty="0"/>
              <a:t> checksum</a:t>
            </a:r>
          </a:p>
        </p:txBody>
      </p:sp>
      <p:pic>
        <p:nvPicPr>
          <p:cNvPr id="4" name="Picture Placeholder 3" descr="Figure 6-28. The IPv4 pseudoheader included in the UDP checksu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42430" y="2058011"/>
            <a:ext cx="6747718" cy="2021620"/>
          </a:xfrm>
        </p:spPr>
      </p:pic>
    </p:spTree>
    <p:extLst>
      <p:ext uri="{BB962C8B-B14F-4D97-AF65-F5344CB8AC3E}">
        <p14:creationId xmlns:p14="http://schemas.microsoft.com/office/powerpoint/2010/main" val="705977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Procedure Call</a:t>
            </a:r>
          </a:p>
        </p:txBody>
      </p:sp>
      <p:sp>
        <p:nvSpPr>
          <p:cNvPr id="3" name="Text Placeholder 2"/>
          <p:cNvSpPr>
            <a:spLocks noGrp="1"/>
          </p:cNvSpPr>
          <p:nvPr>
            <p:ph type="body" idx="1"/>
          </p:nvPr>
        </p:nvSpPr>
        <p:spPr/>
        <p:txBody>
          <a:bodyPr/>
          <a:lstStyle/>
          <a:p>
            <a:pPr algn="ctr"/>
            <a:r>
              <a:rPr lang="en-US" dirty="0"/>
              <a:t>Steps in making a remote procedure call. The stubs are shaded.</a:t>
            </a:r>
          </a:p>
        </p:txBody>
      </p:sp>
      <p:pic>
        <p:nvPicPr>
          <p:cNvPr id="4" name="Picture Placeholder 3" descr="Figure 6-29. Steps in making a remote procedure call. The stubs are shad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02322" y="1647154"/>
            <a:ext cx="7128804" cy="3404717"/>
          </a:xfrm>
        </p:spPr>
      </p:pic>
    </p:spTree>
    <p:extLst>
      <p:ext uri="{BB962C8B-B14F-4D97-AF65-F5344CB8AC3E}">
        <p14:creationId xmlns:p14="http://schemas.microsoft.com/office/powerpoint/2010/main" val="1656815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(1 of 4)</a:t>
            </a:r>
          </a:p>
        </p:txBody>
      </p:sp>
      <p:sp>
        <p:nvSpPr>
          <p:cNvPr id="3" name="Text Placeholder 2"/>
          <p:cNvSpPr>
            <a:spLocks noGrp="1"/>
          </p:cNvSpPr>
          <p:nvPr>
            <p:ph type="body" idx="1"/>
          </p:nvPr>
        </p:nvSpPr>
        <p:spPr/>
        <p:txBody>
          <a:bodyPr/>
          <a:lstStyle/>
          <a:p>
            <a:pPr algn="ctr"/>
            <a:r>
              <a:rPr lang="en-US" dirty="0"/>
              <a:t>(a) The position of RTP in the protocol stack. (b) Packet nesting.</a:t>
            </a:r>
          </a:p>
        </p:txBody>
      </p:sp>
      <p:pic>
        <p:nvPicPr>
          <p:cNvPr id="4" name="Picture Placeholder 3" descr="Figure 6-30. (a) The position of RTP in the protocol stack. (b) Packet nest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16391" y="2075595"/>
            <a:ext cx="7111218" cy="2440311"/>
          </a:xfrm>
        </p:spPr>
      </p:pic>
    </p:spTree>
    <p:extLst>
      <p:ext uri="{BB962C8B-B14F-4D97-AF65-F5344CB8AC3E}">
        <p14:creationId xmlns:p14="http://schemas.microsoft.com/office/powerpoint/2010/main" val="1611144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Upper Layers</a:t>
            </a:r>
          </a:p>
        </p:txBody>
      </p:sp>
      <p:sp>
        <p:nvSpPr>
          <p:cNvPr id="5" name="Text Placeholder 4" descr="&#10;"/>
          <p:cNvSpPr>
            <a:spLocks noGrp="1"/>
          </p:cNvSpPr>
          <p:nvPr>
            <p:ph type="body" idx="1"/>
          </p:nvPr>
        </p:nvSpPr>
        <p:spPr>
          <a:xfrm>
            <a:off x="457200" y="5487070"/>
            <a:ext cx="8229600" cy="582268"/>
          </a:xfrm>
        </p:spPr>
        <p:txBody>
          <a:bodyPr/>
          <a:lstStyle/>
          <a:p>
            <a:pPr algn="ctr"/>
            <a:r>
              <a:rPr lang="en-US" dirty="0"/>
              <a:t>The network, transport, and application layers</a:t>
            </a:r>
          </a:p>
        </p:txBody>
      </p:sp>
      <p:pic>
        <p:nvPicPr>
          <p:cNvPr id="3" name="Picture Placeholder 2" descr="Figure 6-1. The network, transport, and application lay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95965" y="1635167"/>
            <a:ext cx="6917840" cy="3512134"/>
          </a:xfrm>
        </p:spPr>
      </p:pic>
    </p:spTree>
    <p:extLst>
      <p:ext uri="{BB962C8B-B14F-4D97-AF65-F5344CB8AC3E}">
        <p14:creationId xmlns:p14="http://schemas.microsoft.com/office/powerpoint/2010/main" val="781414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(2 of 4)</a:t>
            </a:r>
          </a:p>
        </p:txBody>
      </p:sp>
      <p:sp>
        <p:nvSpPr>
          <p:cNvPr id="3" name="Text Placeholder 2"/>
          <p:cNvSpPr>
            <a:spLocks noGrp="1"/>
          </p:cNvSpPr>
          <p:nvPr>
            <p:ph type="body" idx="1"/>
          </p:nvPr>
        </p:nvSpPr>
        <p:spPr>
          <a:xfrm>
            <a:off x="457200" y="5645031"/>
            <a:ext cx="8229600" cy="424307"/>
          </a:xfrm>
        </p:spPr>
        <p:txBody>
          <a:bodyPr/>
          <a:lstStyle/>
          <a:p>
            <a:pPr algn="ctr"/>
            <a:r>
              <a:rPr lang="en-US" dirty="0"/>
              <a:t>The </a:t>
            </a:r>
            <a:r>
              <a:rPr lang="en-US" dirty="0" err="1"/>
              <a:t>RTP</a:t>
            </a:r>
            <a:r>
              <a:rPr lang="en-US" dirty="0"/>
              <a:t> header</a:t>
            </a:r>
          </a:p>
        </p:txBody>
      </p:sp>
      <p:pic>
        <p:nvPicPr>
          <p:cNvPr id="4" name="Picture Placeholder 3" descr="Figure 6-31. The RTP head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82747" y="1889459"/>
            <a:ext cx="7378505" cy="3161512"/>
          </a:xfrm>
        </p:spPr>
      </p:pic>
    </p:spTree>
    <p:extLst>
      <p:ext uri="{BB962C8B-B14F-4D97-AF65-F5344CB8AC3E}">
        <p14:creationId xmlns:p14="http://schemas.microsoft.com/office/powerpoint/2010/main" val="1413468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(3 of 4)</a:t>
            </a:r>
          </a:p>
        </p:txBody>
      </p:sp>
      <p:sp>
        <p:nvSpPr>
          <p:cNvPr id="3" name="Text Placeholder 2"/>
          <p:cNvSpPr>
            <a:spLocks noGrp="1"/>
          </p:cNvSpPr>
          <p:nvPr>
            <p:ph type="body" idx="1"/>
          </p:nvPr>
        </p:nvSpPr>
        <p:spPr/>
        <p:txBody>
          <a:bodyPr/>
          <a:lstStyle/>
          <a:p>
            <a:pPr algn="ctr"/>
            <a:r>
              <a:rPr lang="en-US" dirty="0"/>
              <a:t>Smoothing the output stream by buffering packets</a:t>
            </a:r>
          </a:p>
        </p:txBody>
      </p:sp>
      <p:pic>
        <p:nvPicPr>
          <p:cNvPr id="4" name="Picture Placeholder 3" descr="Figure 6-32. Smoothing the output stream by buffering packe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55559" y="1892716"/>
            <a:ext cx="7632881" cy="2431944"/>
          </a:xfrm>
        </p:spPr>
      </p:pic>
    </p:spTree>
    <p:extLst>
      <p:ext uri="{BB962C8B-B14F-4D97-AF65-F5344CB8AC3E}">
        <p14:creationId xmlns:p14="http://schemas.microsoft.com/office/powerpoint/2010/main" val="3580675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(4 of 4)</a:t>
            </a:r>
          </a:p>
        </p:txBody>
      </p:sp>
      <p:sp>
        <p:nvSpPr>
          <p:cNvPr id="3" name="Text Placeholder 2"/>
          <p:cNvSpPr>
            <a:spLocks noGrp="1"/>
          </p:cNvSpPr>
          <p:nvPr>
            <p:ph type="body" idx="1"/>
          </p:nvPr>
        </p:nvSpPr>
        <p:spPr/>
        <p:txBody>
          <a:bodyPr/>
          <a:lstStyle/>
          <a:p>
            <a:pPr algn="ctr"/>
            <a:r>
              <a:rPr lang="en-US" dirty="0"/>
              <a:t>(a) High jitter. (b) Low jitter.</a:t>
            </a:r>
          </a:p>
        </p:txBody>
      </p:sp>
      <p:pic>
        <p:nvPicPr>
          <p:cNvPr id="4" name="Picture Placeholder 3" descr="Figure 6-33. (a) High jitter. (b) Low jitt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91307" y="1588182"/>
            <a:ext cx="7561385" cy="3462789"/>
          </a:xfrm>
        </p:spPr>
      </p:pic>
    </p:spTree>
    <p:extLst>
      <p:ext uri="{BB962C8B-B14F-4D97-AF65-F5344CB8AC3E}">
        <p14:creationId xmlns:p14="http://schemas.microsoft.com/office/powerpoint/2010/main" val="4251024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Transport Protocols: TCP</a:t>
            </a:r>
            <a:br>
              <a:rPr lang="en-US" dirty="0"/>
            </a:br>
            <a:r>
              <a:rPr lang="en-US" dirty="0"/>
              <a:t>(1 of 2)</a:t>
            </a:r>
          </a:p>
        </p:txBody>
      </p:sp>
      <p:sp>
        <p:nvSpPr>
          <p:cNvPr id="3" name="Text Placeholder 2"/>
          <p:cNvSpPr>
            <a:spLocks noGrp="1"/>
          </p:cNvSpPr>
          <p:nvPr>
            <p:ph type="body" idx="1"/>
          </p:nvPr>
        </p:nvSpPr>
        <p:spPr/>
        <p:txBody>
          <a:bodyPr/>
          <a:lstStyle/>
          <a:p>
            <a:r>
              <a:rPr lang="en-US" dirty="0"/>
              <a:t>Introduction to TCP</a:t>
            </a:r>
          </a:p>
          <a:p>
            <a:r>
              <a:rPr lang="en-US" dirty="0"/>
              <a:t>The TCP service model</a:t>
            </a:r>
          </a:p>
          <a:p>
            <a:r>
              <a:rPr lang="en-US" dirty="0"/>
              <a:t>The TCP protocol</a:t>
            </a:r>
          </a:p>
          <a:p>
            <a:r>
              <a:rPr lang="en-US" dirty="0"/>
              <a:t>The TCP segment header</a:t>
            </a:r>
          </a:p>
          <a:p>
            <a:r>
              <a:rPr lang="en-US" dirty="0"/>
              <a:t>TCP connection establishment</a:t>
            </a:r>
          </a:p>
          <a:p>
            <a:r>
              <a:rPr lang="en-US" dirty="0"/>
              <a:t>TCP connection release</a:t>
            </a:r>
          </a:p>
        </p:txBody>
      </p:sp>
    </p:spTree>
    <p:extLst>
      <p:ext uri="{BB962C8B-B14F-4D97-AF65-F5344CB8AC3E}">
        <p14:creationId xmlns:p14="http://schemas.microsoft.com/office/powerpoint/2010/main" val="3876406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Transport Protocols: TCP</a:t>
            </a:r>
            <a:br>
              <a:rPr lang="en-US" dirty="0"/>
            </a:br>
            <a:r>
              <a:rPr lang="en-US" dirty="0"/>
              <a:t>(2 of 2)</a:t>
            </a:r>
          </a:p>
        </p:txBody>
      </p:sp>
      <p:sp>
        <p:nvSpPr>
          <p:cNvPr id="3" name="Text Placeholder 2"/>
          <p:cNvSpPr>
            <a:spLocks noGrp="1"/>
          </p:cNvSpPr>
          <p:nvPr>
            <p:ph type="body" idx="1"/>
          </p:nvPr>
        </p:nvSpPr>
        <p:spPr/>
        <p:txBody>
          <a:bodyPr/>
          <a:lstStyle/>
          <a:p>
            <a:r>
              <a:rPr lang="en-US" dirty="0"/>
              <a:t>TCP connection management modeling</a:t>
            </a:r>
          </a:p>
          <a:p>
            <a:r>
              <a:rPr lang="en-US" dirty="0"/>
              <a:t>TCP sliding window</a:t>
            </a:r>
          </a:p>
          <a:p>
            <a:r>
              <a:rPr lang="en-US" dirty="0"/>
              <a:t>TCP timer management</a:t>
            </a:r>
          </a:p>
          <a:p>
            <a:r>
              <a:rPr lang="en-US" dirty="0"/>
              <a:t>TCP congestion control</a:t>
            </a:r>
          </a:p>
          <a:p>
            <a:r>
              <a:rPr lang="en-US" dirty="0"/>
              <a:t>TCP CUBIC</a:t>
            </a:r>
          </a:p>
        </p:txBody>
      </p:sp>
    </p:spTree>
    <p:extLst>
      <p:ext uri="{BB962C8B-B14F-4D97-AF65-F5344CB8AC3E}">
        <p14:creationId xmlns:p14="http://schemas.microsoft.com/office/powerpoint/2010/main" val="101634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Service Model (1 of 2)</a:t>
            </a:r>
          </a:p>
        </p:txBody>
      </p:sp>
      <p:sp>
        <p:nvSpPr>
          <p:cNvPr id="3" name="Text Placeholder 2"/>
          <p:cNvSpPr>
            <a:spLocks noGrp="1"/>
          </p:cNvSpPr>
          <p:nvPr>
            <p:ph type="body" idx="1"/>
          </p:nvPr>
        </p:nvSpPr>
        <p:spPr/>
        <p:txBody>
          <a:bodyPr/>
          <a:lstStyle/>
          <a:p>
            <a:pPr algn="ctr"/>
            <a:r>
              <a:rPr lang="en-US" dirty="0"/>
              <a:t>Some assigned ports</a:t>
            </a:r>
          </a:p>
        </p:txBody>
      </p:sp>
      <p:pic>
        <p:nvPicPr>
          <p:cNvPr id="8" name="Picture 7">
            <a:extLst>
              <a:ext uri="{FF2B5EF4-FFF2-40B4-BE49-F238E27FC236}">
                <a16:creationId xmlns:a16="http://schemas.microsoft.com/office/drawing/2014/main" id="{60F36D11-6726-ED44-874C-03D7ED857AE6}"/>
              </a:ext>
            </a:extLst>
          </p:cNvPr>
          <p:cNvPicPr>
            <a:picLocks noChangeAspect="1"/>
          </p:cNvPicPr>
          <p:nvPr/>
        </p:nvPicPr>
        <p:blipFill>
          <a:blip r:embed="rId2"/>
          <a:stretch>
            <a:fillRect/>
          </a:stretch>
        </p:blipFill>
        <p:spPr>
          <a:xfrm>
            <a:off x="544530" y="1421303"/>
            <a:ext cx="8054940" cy="4650658"/>
          </a:xfrm>
          <a:prstGeom prst="rect">
            <a:avLst/>
          </a:prstGeom>
        </p:spPr>
      </p:pic>
    </p:spTree>
    <p:extLst>
      <p:ext uri="{BB962C8B-B14F-4D97-AF65-F5344CB8AC3E}">
        <p14:creationId xmlns:p14="http://schemas.microsoft.com/office/powerpoint/2010/main" val="2839058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Service Model (2 of 2)</a:t>
            </a:r>
          </a:p>
        </p:txBody>
      </p:sp>
      <p:sp>
        <p:nvSpPr>
          <p:cNvPr id="3" name="Text Placeholder 2"/>
          <p:cNvSpPr>
            <a:spLocks noGrp="1"/>
          </p:cNvSpPr>
          <p:nvPr>
            <p:ph type="body" idx="1"/>
          </p:nvPr>
        </p:nvSpPr>
        <p:spPr/>
        <p:txBody>
          <a:bodyPr/>
          <a:lstStyle/>
          <a:p>
            <a:r>
              <a:rPr lang="en-US" dirty="0"/>
              <a:t>(a) Four 512-byte segments sent as separate IP datagrams. (b) The 2048 bytes of data delivered to the application in a single READ call.</a:t>
            </a:r>
          </a:p>
        </p:txBody>
      </p:sp>
      <p:pic>
        <p:nvPicPr>
          <p:cNvPr id="4" name="Picture Placeholder 3" descr="Figure 6-35. (a) Four 512-byte segments sent as separate IP datagrams. (b) The 2048 bytes of data delivered to the application in a single READ cal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4048" y="2503561"/>
            <a:ext cx="7035903" cy="1154037"/>
          </a:xfrm>
        </p:spPr>
      </p:pic>
    </p:spTree>
    <p:extLst>
      <p:ext uri="{BB962C8B-B14F-4D97-AF65-F5344CB8AC3E}">
        <p14:creationId xmlns:p14="http://schemas.microsoft.com/office/powerpoint/2010/main" val="1747815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Segment Header</a:t>
            </a:r>
          </a:p>
        </p:txBody>
      </p:sp>
      <p:sp>
        <p:nvSpPr>
          <p:cNvPr id="3" name="Text Placeholder 2"/>
          <p:cNvSpPr>
            <a:spLocks noGrp="1"/>
          </p:cNvSpPr>
          <p:nvPr>
            <p:ph type="body" idx="1"/>
          </p:nvPr>
        </p:nvSpPr>
        <p:spPr>
          <a:xfrm>
            <a:off x="457200" y="5613009"/>
            <a:ext cx="8229600" cy="456329"/>
          </a:xfrm>
        </p:spPr>
        <p:txBody>
          <a:bodyPr/>
          <a:lstStyle/>
          <a:p>
            <a:pPr algn="ctr"/>
            <a:r>
              <a:rPr lang="en-US" dirty="0"/>
              <a:t>The TCP header</a:t>
            </a:r>
          </a:p>
        </p:txBody>
      </p:sp>
      <p:pic>
        <p:nvPicPr>
          <p:cNvPr id="4" name="Picture Placeholder 3" descr="Figure 6-36. The TCP head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34440" y="1393875"/>
            <a:ext cx="6675120" cy="4136292"/>
          </a:xfrm>
        </p:spPr>
      </p:pic>
    </p:spTree>
    <p:extLst>
      <p:ext uri="{BB962C8B-B14F-4D97-AF65-F5344CB8AC3E}">
        <p14:creationId xmlns:p14="http://schemas.microsoft.com/office/powerpoint/2010/main" val="3074617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Establishment</a:t>
            </a:r>
          </a:p>
        </p:txBody>
      </p:sp>
      <p:sp>
        <p:nvSpPr>
          <p:cNvPr id="3" name="Text Placeholder 2"/>
          <p:cNvSpPr>
            <a:spLocks noGrp="1"/>
          </p:cNvSpPr>
          <p:nvPr>
            <p:ph type="body" idx="1"/>
          </p:nvPr>
        </p:nvSpPr>
        <p:spPr/>
        <p:txBody>
          <a:bodyPr/>
          <a:lstStyle/>
          <a:p>
            <a:r>
              <a:rPr lang="en-US" dirty="0"/>
              <a:t>(a) TCP connection establishment in the normal case. (b) Simultaneous connection establishment on both sides.</a:t>
            </a:r>
          </a:p>
        </p:txBody>
      </p:sp>
      <p:pic>
        <p:nvPicPr>
          <p:cNvPr id="4" name="Picture Placeholder 3" descr="Figure 6-37. (a) TCP connection establishment in the normal case. (b) Simultaneous connection establishment on both sid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1560" y="1520758"/>
            <a:ext cx="7040880" cy="3628689"/>
          </a:xfrm>
        </p:spPr>
      </p:pic>
    </p:spTree>
    <p:extLst>
      <p:ext uri="{BB962C8B-B14F-4D97-AF65-F5344CB8AC3E}">
        <p14:creationId xmlns:p14="http://schemas.microsoft.com/office/powerpoint/2010/main" val="2432392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Management Modeling</a:t>
            </a:r>
            <a:br>
              <a:rPr lang="en-US" dirty="0"/>
            </a:br>
            <a:r>
              <a:rPr lang="en-US" dirty="0"/>
              <a:t>(1 of 2)</a:t>
            </a:r>
          </a:p>
        </p:txBody>
      </p:sp>
      <p:sp>
        <p:nvSpPr>
          <p:cNvPr id="3" name="Text Placeholder 2"/>
          <p:cNvSpPr>
            <a:spLocks noGrp="1"/>
          </p:cNvSpPr>
          <p:nvPr>
            <p:ph type="body" idx="1"/>
          </p:nvPr>
        </p:nvSpPr>
        <p:spPr>
          <a:xfrm>
            <a:off x="457200" y="5598942"/>
            <a:ext cx="8229600" cy="470396"/>
          </a:xfrm>
        </p:spPr>
        <p:txBody>
          <a:bodyPr/>
          <a:lstStyle/>
          <a:p>
            <a:pPr algn="ctr"/>
            <a:r>
              <a:rPr lang="en-US" dirty="0"/>
              <a:t>The states used in the TCP connection management finite state machine</a:t>
            </a:r>
          </a:p>
        </p:txBody>
      </p:sp>
      <p:pic>
        <p:nvPicPr>
          <p:cNvPr id="8" name="Picture 7">
            <a:extLst>
              <a:ext uri="{FF2B5EF4-FFF2-40B4-BE49-F238E27FC236}">
                <a16:creationId xmlns:a16="http://schemas.microsoft.com/office/drawing/2014/main" id="{C14019F2-CDBA-9142-8BE1-4590FB4D5581}"/>
              </a:ext>
            </a:extLst>
          </p:cNvPr>
          <p:cNvPicPr>
            <a:picLocks noChangeAspect="1"/>
          </p:cNvPicPr>
          <p:nvPr/>
        </p:nvPicPr>
        <p:blipFill>
          <a:blip r:embed="rId2"/>
          <a:stretch>
            <a:fillRect/>
          </a:stretch>
        </p:blipFill>
        <p:spPr>
          <a:xfrm>
            <a:off x="934948" y="1239768"/>
            <a:ext cx="7274104" cy="4378464"/>
          </a:xfrm>
          <a:prstGeom prst="rect">
            <a:avLst/>
          </a:prstGeom>
        </p:spPr>
      </p:pic>
    </p:spTree>
    <p:extLst>
      <p:ext uri="{BB962C8B-B14F-4D97-AF65-F5344CB8AC3E}">
        <p14:creationId xmlns:p14="http://schemas.microsoft.com/office/powerpoint/2010/main" val="1736694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Transport Service</a:t>
            </a:r>
          </a:p>
        </p:txBody>
      </p:sp>
      <p:sp>
        <p:nvSpPr>
          <p:cNvPr id="3" name="Text Placeholder 2"/>
          <p:cNvSpPr>
            <a:spLocks noGrp="1"/>
          </p:cNvSpPr>
          <p:nvPr>
            <p:ph type="body" idx="1"/>
          </p:nvPr>
        </p:nvSpPr>
        <p:spPr>
          <a:xfrm>
            <a:off x="385256" y="1343980"/>
            <a:ext cx="8452397" cy="4936138"/>
          </a:xfrm>
        </p:spPr>
        <p:txBody>
          <a:bodyPr/>
          <a:lstStyle/>
          <a:p>
            <a:pPr marL="101600" indent="0" algn="just">
              <a:buNone/>
            </a:pPr>
            <a:r>
              <a:rPr lang="en-US" sz="2000" dirty="0">
                <a:solidFill>
                  <a:srgbClr val="0070C0"/>
                </a:solidFill>
              </a:rPr>
              <a:t>If the transport layer service is so similar to the network layer service, why are there two distinct layers? Why is one layer not adequate? </a:t>
            </a:r>
          </a:p>
          <a:p>
            <a:pPr algn="just"/>
            <a:r>
              <a:rPr lang="en-US" sz="2000" dirty="0"/>
              <a:t>The transport code runs entirely on the users’ machines, but the network layer largely runs on the routers, which are operated by the carrier (at least for a wide area network). </a:t>
            </a:r>
          </a:p>
          <a:p>
            <a:pPr marL="101600" indent="0" algn="just">
              <a:buNone/>
            </a:pPr>
            <a:r>
              <a:rPr lang="en-US" sz="2000" dirty="0">
                <a:solidFill>
                  <a:srgbClr val="0070C0"/>
                </a:solidFill>
              </a:rPr>
              <a:t>What happens if the network layer offers inadequate service? What if it frequently loses packets? What happens if routers crash from time to time?</a:t>
            </a:r>
          </a:p>
          <a:p>
            <a:pPr algn="just"/>
            <a:r>
              <a:rPr lang="en-US" sz="2000" dirty="0"/>
              <a:t>The users have no real control over the network layer, so they cannot solve the problem of poor service by using better routers or putting more error handling in the data link layer because they don’t own the routers. The only possibility is to put on top of the network layer another layer that improves the quality of the service. </a:t>
            </a:r>
          </a:p>
          <a:p>
            <a:pPr algn="just"/>
            <a:endParaRPr lang="en-US" sz="2200" dirty="0"/>
          </a:p>
        </p:txBody>
      </p:sp>
    </p:spTree>
    <p:extLst>
      <p:ext uri="{BB962C8B-B14F-4D97-AF65-F5344CB8AC3E}">
        <p14:creationId xmlns:p14="http://schemas.microsoft.com/office/powerpoint/2010/main" val="583585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Management Modeling</a:t>
            </a:r>
            <a:br>
              <a:rPr lang="en-US" dirty="0"/>
            </a:br>
            <a:r>
              <a:rPr lang="en-US" dirty="0"/>
              <a:t>(2 of 2)</a:t>
            </a:r>
          </a:p>
        </p:txBody>
      </p:sp>
      <p:sp>
        <p:nvSpPr>
          <p:cNvPr id="3" name="Text Placeholder 2"/>
          <p:cNvSpPr>
            <a:spLocks noGrp="1"/>
          </p:cNvSpPr>
          <p:nvPr>
            <p:ph type="body" idx="1"/>
          </p:nvPr>
        </p:nvSpPr>
        <p:spPr>
          <a:xfrm>
            <a:off x="457200" y="5247923"/>
            <a:ext cx="8229600" cy="1018367"/>
          </a:xfrm>
        </p:spPr>
        <p:txBody>
          <a:bodyPr/>
          <a:lstStyle/>
          <a:p>
            <a:r>
              <a:rPr lang="en-US" dirty="0"/>
              <a:t>TCP connection management finite state machine. The heavy solid line is the normal path for a client. The heavy dashed line is the normal path for a server. The light lines are unusual events. Each transition is labeled with the event causing it and the action resulting from it, separated by a slash.</a:t>
            </a:r>
          </a:p>
        </p:txBody>
      </p:sp>
      <p:pic>
        <p:nvPicPr>
          <p:cNvPr id="4" name="Picture Placeholder 3" descr="Figure 6-39. TCP connection management finite state machine. The heavy solid line is the normal path for a client. The heavy dashed line is the normal path for a server. The light lines are unusual events. Each transition is labeled with the event causing it and the action resulting from it, separated by a slash."/>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63372" y="1006738"/>
            <a:ext cx="4168145" cy="4121047"/>
          </a:xfrm>
        </p:spPr>
      </p:pic>
    </p:spTree>
    <p:extLst>
      <p:ext uri="{BB962C8B-B14F-4D97-AF65-F5344CB8AC3E}">
        <p14:creationId xmlns:p14="http://schemas.microsoft.com/office/powerpoint/2010/main" val="284762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Sliding Window (1 of 2)</a:t>
            </a:r>
          </a:p>
        </p:txBody>
      </p:sp>
      <p:sp>
        <p:nvSpPr>
          <p:cNvPr id="3" name="Text Placeholder 2"/>
          <p:cNvSpPr>
            <a:spLocks noGrp="1"/>
          </p:cNvSpPr>
          <p:nvPr>
            <p:ph type="body" idx="1"/>
          </p:nvPr>
        </p:nvSpPr>
        <p:spPr/>
        <p:txBody>
          <a:bodyPr/>
          <a:lstStyle/>
          <a:p>
            <a:pPr algn="ctr"/>
            <a:r>
              <a:rPr lang="en-US" dirty="0"/>
              <a:t>Window management in TCP</a:t>
            </a:r>
          </a:p>
        </p:txBody>
      </p:sp>
      <p:pic>
        <p:nvPicPr>
          <p:cNvPr id="5" name="Picture Placeholder 4" descr="Figure 6-40. Window management in TC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52472" y="1475987"/>
            <a:ext cx="4639056" cy="3941064"/>
          </a:xfrm>
        </p:spPr>
      </p:pic>
    </p:spTree>
    <p:extLst>
      <p:ext uri="{BB962C8B-B14F-4D97-AF65-F5344CB8AC3E}">
        <p14:creationId xmlns:p14="http://schemas.microsoft.com/office/powerpoint/2010/main" val="3707952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Sliding Window (2 of 2)</a:t>
            </a:r>
            <a:endParaRPr lang="en-US" dirty="0"/>
          </a:p>
        </p:txBody>
      </p:sp>
      <p:sp>
        <p:nvSpPr>
          <p:cNvPr id="3" name="Text Placeholder 2"/>
          <p:cNvSpPr>
            <a:spLocks noGrp="1"/>
          </p:cNvSpPr>
          <p:nvPr>
            <p:ph type="body" idx="1"/>
          </p:nvPr>
        </p:nvSpPr>
        <p:spPr>
          <a:xfrm>
            <a:off x="457200" y="5662616"/>
            <a:ext cx="8229600" cy="406722"/>
          </a:xfrm>
        </p:spPr>
        <p:txBody>
          <a:bodyPr/>
          <a:lstStyle/>
          <a:p>
            <a:pPr algn="ctr"/>
            <a:r>
              <a:rPr lang="en-US" dirty="0"/>
              <a:t>Silly window syndrome</a:t>
            </a:r>
          </a:p>
        </p:txBody>
      </p:sp>
      <p:pic>
        <p:nvPicPr>
          <p:cNvPr id="7" name="Picture Placeholder 6" descr="Figure 6-41. Silly window syndrom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02472" y="1612292"/>
            <a:ext cx="6139055" cy="3733431"/>
          </a:xfrm>
        </p:spPr>
      </p:pic>
    </p:spTree>
    <p:extLst>
      <p:ext uri="{BB962C8B-B14F-4D97-AF65-F5344CB8AC3E}">
        <p14:creationId xmlns:p14="http://schemas.microsoft.com/office/powerpoint/2010/main" val="3589070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Timer Management</a:t>
            </a:r>
          </a:p>
        </p:txBody>
      </p:sp>
      <p:sp>
        <p:nvSpPr>
          <p:cNvPr id="3" name="Text Placeholder 2"/>
          <p:cNvSpPr>
            <a:spLocks noGrp="1"/>
          </p:cNvSpPr>
          <p:nvPr>
            <p:ph type="body" idx="1"/>
          </p:nvPr>
        </p:nvSpPr>
        <p:spPr>
          <a:xfrm>
            <a:off x="457200" y="5497422"/>
            <a:ext cx="8229600" cy="698528"/>
          </a:xfrm>
        </p:spPr>
        <p:txBody>
          <a:bodyPr/>
          <a:lstStyle/>
          <a:p>
            <a:r>
              <a:rPr lang="en-US" dirty="0"/>
              <a:t>(a) Probability density of acknowledgement arrival times in the data link layer. (b) Probability density of acknowledgement arrival times for TCP.</a:t>
            </a:r>
          </a:p>
        </p:txBody>
      </p:sp>
      <p:pic>
        <p:nvPicPr>
          <p:cNvPr id="4" name="Picture Placeholder 3" descr="Figure 6-42. (a) Probability density of acknowledgement arrival times in the data link layer. (b) Probability density of acknowledgement arrival times for TC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49104" y="1481739"/>
            <a:ext cx="7645791" cy="3889071"/>
          </a:xfrm>
        </p:spPr>
      </p:pic>
    </p:spTree>
    <p:extLst>
      <p:ext uri="{BB962C8B-B14F-4D97-AF65-F5344CB8AC3E}">
        <p14:creationId xmlns:p14="http://schemas.microsoft.com/office/powerpoint/2010/main" val="4265333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(1 of 6)</a:t>
            </a:r>
          </a:p>
        </p:txBody>
      </p:sp>
      <p:sp>
        <p:nvSpPr>
          <p:cNvPr id="3" name="Text Placeholder 2"/>
          <p:cNvSpPr>
            <a:spLocks noGrp="1"/>
          </p:cNvSpPr>
          <p:nvPr>
            <p:ph type="body" idx="1"/>
          </p:nvPr>
        </p:nvSpPr>
        <p:spPr/>
        <p:txBody>
          <a:bodyPr/>
          <a:lstStyle/>
          <a:p>
            <a:pPr algn="ctr"/>
            <a:r>
              <a:rPr lang="en-US" dirty="0"/>
              <a:t>A burst of packets from a sender and the returning </a:t>
            </a:r>
            <a:r>
              <a:rPr lang="en-US" dirty="0" err="1"/>
              <a:t>ack</a:t>
            </a:r>
            <a:r>
              <a:rPr lang="en-US" dirty="0"/>
              <a:t> clock</a:t>
            </a:r>
          </a:p>
        </p:txBody>
      </p:sp>
      <p:pic>
        <p:nvPicPr>
          <p:cNvPr id="4" name="Picture Placeholder 3" descr="Figure 6-43. A burst of packets from a sender and the returning ack cloc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4171" y="2318029"/>
            <a:ext cx="7895658" cy="1649060"/>
          </a:xfrm>
        </p:spPr>
      </p:pic>
    </p:spTree>
    <p:extLst>
      <p:ext uri="{BB962C8B-B14F-4D97-AF65-F5344CB8AC3E}">
        <p14:creationId xmlns:p14="http://schemas.microsoft.com/office/powerpoint/2010/main" val="899160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(2 of 6)</a:t>
            </a:r>
          </a:p>
        </p:txBody>
      </p:sp>
      <p:sp>
        <p:nvSpPr>
          <p:cNvPr id="3" name="Text Placeholder 2"/>
          <p:cNvSpPr>
            <a:spLocks noGrp="1"/>
          </p:cNvSpPr>
          <p:nvPr>
            <p:ph type="body" idx="1"/>
          </p:nvPr>
        </p:nvSpPr>
        <p:spPr>
          <a:xfrm>
            <a:off x="457200" y="5584299"/>
            <a:ext cx="8229600" cy="485039"/>
          </a:xfrm>
        </p:spPr>
        <p:txBody>
          <a:bodyPr/>
          <a:lstStyle/>
          <a:p>
            <a:pPr algn="ctr"/>
            <a:r>
              <a:rPr lang="en-US" dirty="0"/>
              <a:t>Slow start from an initial congestion window of one segment</a:t>
            </a:r>
          </a:p>
        </p:txBody>
      </p:sp>
      <p:pic>
        <p:nvPicPr>
          <p:cNvPr id="4" name="Picture Placeholder 3" descr="Figure 6-44. Slow start from an initial congestion window of one segmen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43000" y="1520000"/>
            <a:ext cx="6858000" cy="3839698"/>
          </a:xfrm>
        </p:spPr>
      </p:pic>
    </p:spTree>
    <p:extLst>
      <p:ext uri="{BB962C8B-B14F-4D97-AF65-F5344CB8AC3E}">
        <p14:creationId xmlns:p14="http://schemas.microsoft.com/office/powerpoint/2010/main" val="2051064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(3 of 6)</a:t>
            </a:r>
          </a:p>
        </p:txBody>
      </p:sp>
      <p:sp>
        <p:nvSpPr>
          <p:cNvPr id="3" name="Text Placeholder 2"/>
          <p:cNvSpPr>
            <a:spLocks noGrp="1"/>
          </p:cNvSpPr>
          <p:nvPr>
            <p:ph type="body" idx="1"/>
          </p:nvPr>
        </p:nvSpPr>
        <p:spPr/>
        <p:txBody>
          <a:bodyPr/>
          <a:lstStyle/>
          <a:p>
            <a:pPr algn="ctr"/>
            <a:r>
              <a:rPr lang="en-US" dirty="0"/>
              <a:t>Additive increase from an initial congestion window of one segment</a:t>
            </a:r>
          </a:p>
        </p:txBody>
      </p:sp>
      <p:pic>
        <p:nvPicPr>
          <p:cNvPr id="4" name="Picture Placeholder 3" descr="Figure 6-45. Additive increase from an initial congestion window of one segmen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81553" y="1533615"/>
            <a:ext cx="5380894" cy="3778629"/>
          </a:xfrm>
        </p:spPr>
      </p:pic>
    </p:spTree>
    <p:extLst>
      <p:ext uri="{BB962C8B-B14F-4D97-AF65-F5344CB8AC3E}">
        <p14:creationId xmlns:p14="http://schemas.microsoft.com/office/powerpoint/2010/main" val="303470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(4 of 6)</a:t>
            </a:r>
          </a:p>
        </p:txBody>
      </p:sp>
      <p:sp>
        <p:nvSpPr>
          <p:cNvPr id="3" name="Text Placeholder 2"/>
          <p:cNvSpPr>
            <a:spLocks noGrp="1"/>
          </p:cNvSpPr>
          <p:nvPr>
            <p:ph type="body" idx="1"/>
          </p:nvPr>
        </p:nvSpPr>
        <p:spPr>
          <a:xfrm>
            <a:off x="457200" y="5475395"/>
            <a:ext cx="8229600" cy="593943"/>
          </a:xfrm>
        </p:spPr>
        <p:txBody>
          <a:bodyPr/>
          <a:lstStyle/>
          <a:p>
            <a:pPr algn="ctr"/>
            <a:r>
              <a:rPr lang="en-US" dirty="0"/>
              <a:t>Slow start followed by additive increase in TCP Tahoe</a:t>
            </a:r>
          </a:p>
        </p:txBody>
      </p:sp>
      <p:pic>
        <p:nvPicPr>
          <p:cNvPr id="4" name="Picture Placeholder 3" descr="Figure 6-46. Slow start followed by additive increase in TCP Taho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13935" y="1659199"/>
            <a:ext cx="7716129" cy="3621212"/>
          </a:xfrm>
        </p:spPr>
      </p:pic>
    </p:spTree>
    <p:extLst>
      <p:ext uri="{BB962C8B-B14F-4D97-AF65-F5344CB8AC3E}">
        <p14:creationId xmlns:p14="http://schemas.microsoft.com/office/powerpoint/2010/main" val="4072542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(5 of 6)</a:t>
            </a:r>
          </a:p>
        </p:txBody>
      </p:sp>
      <p:sp>
        <p:nvSpPr>
          <p:cNvPr id="3" name="Text Placeholder 2"/>
          <p:cNvSpPr>
            <a:spLocks noGrp="1"/>
          </p:cNvSpPr>
          <p:nvPr>
            <p:ph type="body" idx="1"/>
          </p:nvPr>
        </p:nvSpPr>
        <p:spPr>
          <a:xfrm>
            <a:off x="457200" y="5584874"/>
            <a:ext cx="8229600" cy="484464"/>
          </a:xfrm>
        </p:spPr>
        <p:txBody>
          <a:bodyPr/>
          <a:lstStyle/>
          <a:p>
            <a:pPr algn="ctr"/>
            <a:r>
              <a:rPr lang="en-US" dirty="0"/>
              <a:t>Fast recovery and the sawtooth pattern of TCP Reno</a:t>
            </a:r>
          </a:p>
        </p:txBody>
      </p:sp>
      <p:pic>
        <p:nvPicPr>
          <p:cNvPr id="4" name="Picture Placeholder 3" descr="Figure 6-47. Fast recovery and the sawtooth pattern of TCP Reno."/>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9529" y="1680066"/>
            <a:ext cx="7884942" cy="3775736"/>
          </a:xfrm>
        </p:spPr>
      </p:pic>
    </p:spTree>
    <p:extLst>
      <p:ext uri="{BB962C8B-B14F-4D97-AF65-F5344CB8AC3E}">
        <p14:creationId xmlns:p14="http://schemas.microsoft.com/office/powerpoint/2010/main" val="3984435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(6 of 6)</a:t>
            </a:r>
          </a:p>
        </p:txBody>
      </p:sp>
      <p:sp>
        <p:nvSpPr>
          <p:cNvPr id="3" name="Text Placeholder 2"/>
          <p:cNvSpPr>
            <a:spLocks noGrp="1"/>
          </p:cNvSpPr>
          <p:nvPr>
            <p:ph type="body" idx="1"/>
          </p:nvPr>
        </p:nvSpPr>
        <p:spPr/>
        <p:txBody>
          <a:bodyPr/>
          <a:lstStyle/>
          <a:p>
            <a:pPr algn="ctr"/>
            <a:r>
              <a:rPr lang="en-US" dirty="0"/>
              <a:t>Selective acknowledgements</a:t>
            </a:r>
          </a:p>
        </p:txBody>
      </p:sp>
      <p:pic>
        <p:nvPicPr>
          <p:cNvPr id="4" name="Picture Placeholder 3" descr="Figure 6-48. Selective acknowledgemen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2639" y="2224948"/>
            <a:ext cx="7478721" cy="1699938"/>
          </a:xfrm>
        </p:spPr>
      </p:pic>
    </p:spTree>
    <p:extLst>
      <p:ext uri="{BB962C8B-B14F-4D97-AF65-F5344CB8AC3E}">
        <p14:creationId xmlns:p14="http://schemas.microsoft.com/office/powerpoint/2010/main" val="1866141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Service Primitives (1 of 2)</a:t>
            </a:r>
          </a:p>
        </p:txBody>
      </p:sp>
      <p:sp>
        <p:nvSpPr>
          <p:cNvPr id="5" name="Text Placeholder 4"/>
          <p:cNvSpPr>
            <a:spLocks noGrp="1"/>
          </p:cNvSpPr>
          <p:nvPr>
            <p:ph type="body" idx="1"/>
          </p:nvPr>
        </p:nvSpPr>
        <p:spPr>
          <a:xfrm>
            <a:off x="457200" y="5375885"/>
            <a:ext cx="8229600" cy="1018367"/>
          </a:xfrm>
        </p:spPr>
        <p:txBody>
          <a:bodyPr/>
          <a:lstStyle/>
          <a:p>
            <a:pPr algn="ctr"/>
            <a:r>
              <a:rPr lang="en-US" dirty="0"/>
              <a:t>The primitives for a simple transport service</a:t>
            </a:r>
          </a:p>
        </p:txBody>
      </p:sp>
      <p:pic>
        <p:nvPicPr>
          <p:cNvPr id="8" name="Picture 7">
            <a:extLst>
              <a:ext uri="{FF2B5EF4-FFF2-40B4-BE49-F238E27FC236}">
                <a16:creationId xmlns:a16="http://schemas.microsoft.com/office/drawing/2014/main" id="{A0B6C22D-B435-EE4A-A8F8-778355A4F9E1}"/>
              </a:ext>
            </a:extLst>
          </p:cNvPr>
          <p:cNvPicPr>
            <a:picLocks noChangeAspect="1"/>
          </p:cNvPicPr>
          <p:nvPr/>
        </p:nvPicPr>
        <p:blipFill>
          <a:blip r:embed="rId2"/>
          <a:stretch>
            <a:fillRect/>
          </a:stretch>
        </p:blipFill>
        <p:spPr>
          <a:xfrm>
            <a:off x="457200" y="1434779"/>
            <a:ext cx="8229600" cy="2094394"/>
          </a:xfrm>
          <a:prstGeom prst="rect">
            <a:avLst/>
          </a:prstGeom>
        </p:spPr>
      </p:pic>
      <p:sp>
        <p:nvSpPr>
          <p:cNvPr id="4" name="TextBox 3">
            <a:extLst>
              <a:ext uri="{FF2B5EF4-FFF2-40B4-BE49-F238E27FC236}">
                <a16:creationId xmlns:a16="http://schemas.microsoft.com/office/drawing/2014/main" id="{A8450ACC-8E26-B91F-0C24-B78E00620175}"/>
              </a:ext>
            </a:extLst>
          </p:cNvPr>
          <p:cNvSpPr txBox="1"/>
          <p:nvPr/>
        </p:nvSpPr>
        <p:spPr>
          <a:xfrm>
            <a:off x="457200" y="3668554"/>
            <a:ext cx="8069464" cy="2246769"/>
          </a:xfrm>
          <a:prstGeom prst="rect">
            <a:avLst/>
          </a:prstGeom>
          <a:noFill/>
        </p:spPr>
        <p:txBody>
          <a:bodyPr wrap="square">
            <a:spAutoFit/>
          </a:bodyPr>
          <a:lstStyle/>
          <a:p>
            <a:pPr marL="342900" indent="-342900" algn="just">
              <a:buFont typeface="Arial" panose="020B0604020202020204" pitchFamily="34" charset="0"/>
              <a:buChar char="•"/>
            </a:pPr>
            <a:r>
              <a:rPr lang="en-US" sz="2000" dirty="0"/>
              <a:t>The server executes a </a:t>
            </a:r>
            <a:r>
              <a:rPr lang="en-US" sz="2000" b="1" dirty="0"/>
              <a:t>LISTEN</a:t>
            </a:r>
            <a:r>
              <a:rPr lang="en-US" sz="2000" dirty="0"/>
              <a:t> primitive, typically by calling a library procedure that makes a system call that blocks the server until a client turns up. </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When a client wants to talk to the server, it executes a </a:t>
            </a:r>
            <a:r>
              <a:rPr lang="en-US" sz="2000" b="1" dirty="0"/>
              <a:t>CONNECT</a:t>
            </a:r>
            <a:r>
              <a:rPr lang="en-US" sz="2000" dirty="0"/>
              <a:t> primitive. The transport entity carries out this primitive by blocking the caller and sending a packet to the server. </a:t>
            </a:r>
          </a:p>
        </p:txBody>
      </p:sp>
    </p:spTree>
    <p:extLst>
      <p:ext uri="{BB962C8B-B14F-4D97-AF65-F5344CB8AC3E}">
        <p14:creationId xmlns:p14="http://schemas.microsoft.com/office/powerpoint/2010/main" val="2955547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CUBIC</a:t>
            </a:r>
          </a:p>
        </p:txBody>
      </p:sp>
      <p:sp>
        <p:nvSpPr>
          <p:cNvPr id="3" name="Text Placeholder 2"/>
          <p:cNvSpPr>
            <a:spLocks noGrp="1"/>
          </p:cNvSpPr>
          <p:nvPr>
            <p:ph type="body" idx="1"/>
          </p:nvPr>
        </p:nvSpPr>
        <p:spPr>
          <a:xfrm>
            <a:off x="457200" y="5560217"/>
            <a:ext cx="8229600" cy="509121"/>
          </a:xfrm>
        </p:spPr>
        <p:txBody>
          <a:bodyPr/>
          <a:lstStyle/>
          <a:p>
            <a:pPr algn="ctr"/>
            <a:r>
              <a:rPr lang="en-US" dirty="0"/>
              <a:t>Evolution of TCP CUBIC Congestion Window</a:t>
            </a:r>
          </a:p>
        </p:txBody>
      </p:sp>
      <p:pic>
        <p:nvPicPr>
          <p:cNvPr id="4" name="Picture Placeholder 3" descr="Figure 6-49. Evolution of TCP CUBIC Congestion Window."/>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48507" y="1429676"/>
            <a:ext cx="6646985" cy="3996264"/>
          </a:xfrm>
        </p:spPr>
      </p:pic>
    </p:spTree>
    <p:extLst>
      <p:ext uri="{BB962C8B-B14F-4D97-AF65-F5344CB8AC3E}">
        <p14:creationId xmlns:p14="http://schemas.microsoft.com/office/powerpoint/2010/main" val="662618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Protocols and Congestion Control</a:t>
            </a:r>
          </a:p>
        </p:txBody>
      </p:sp>
      <p:sp>
        <p:nvSpPr>
          <p:cNvPr id="5" name="Text Placeholder 4"/>
          <p:cNvSpPr>
            <a:spLocks noGrp="1"/>
          </p:cNvSpPr>
          <p:nvPr>
            <p:ph type="body" idx="1"/>
          </p:nvPr>
        </p:nvSpPr>
        <p:spPr/>
        <p:txBody>
          <a:bodyPr/>
          <a:lstStyle/>
          <a:p>
            <a:r>
              <a:rPr lang="en-US" dirty="0"/>
              <a:t>QUIC: Quick UDP Internet Connections</a:t>
            </a:r>
          </a:p>
          <a:p>
            <a:r>
              <a:rPr lang="en-US" dirty="0"/>
              <a:t>BBR: Congestion control based on bottleneck bandwidth</a:t>
            </a:r>
          </a:p>
          <a:p>
            <a:r>
              <a:rPr lang="en-US" dirty="0"/>
              <a:t>The future of TCP</a:t>
            </a:r>
          </a:p>
        </p:txBody>
      </p:sp>
    </p:spTree>
    <p:extLst>
      <p:ext uri="{BB962C8B-B14F-4D97-AF65-F5344CB8AC3E}">
        <p14:creationId xmlns:p14="http://schemas.microsoft.com/office/powerpoint/2010/main" val="11817410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BBR: Congestion Control Based on Bottleneck Bandwidth</a:t>
            </a:r>
          </a:p>
        </p:txBody>
      </p:sp>
      <p:sp>
        <p:nvSpPr>
          <p:cNvPr id="3" name="Text Placeholder 2"/>
          <p:cNvSpPr>
            <a:spLocks noGrp="1"/>
          </p:cNvSpPr>
          <p:nvPr>
            <p:ph type="body" idx="1"/>
          </p:nvPr>
        </p:nvSpPr>
        <p:spPr>
          <a:xfrm>
            <a:off x="457200" y="5541268"/>
            <a:ext cx="8229600" cy="528070"/>
          </a:xfrm>
        </p:spPr>
        <p:txBody>
          <a:bodyPr/>
          <a:lstStyle/>
          <a:p>
            <a:pPr algn="ctr"/>
            <a:r>
              <a:rPr lang="en-US" dirty="0" err="1"/>
              <a:t>BBR</a:t>
            </a:r>
            <a:r>
              <a:rPr lang="en-US" dirty="0"/>
              <a:t> Operating Point</a:t>
            </a:r>
          </a:p>
        </p:txBody>
      </p:sp>
      <p:pic>
        <p:nvPicPr>
          <p:cNvPr id="4" name="Picture Placeholder 3" descr="Figure 6-50. BBR Operating Poin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795954" y="1504613"/>
            <a:ext cx="3552092" cy="4036655"/>
          </a:xfrm>
        </p:spPr>
      </p:pic>
    </p:spTree>
    <p:extLst>
      <p:ext uri="{BB962C8B-B14F-4D97-AF65-F5344CB8AC3E}">
        <p14:creationId xmlns:p14="http://schemas.microsoft.com/office/powerpoint/2010/main" val="390586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of TCP</a:t>
            </a:r>
          </a:p>
        </p:txBody>
      </p:sp>
      <p:sp>
        <p:nvSpPr>
          <p:cNvPr id="5" name="Text Placeholder 4"/>
          <p:cNvSpPr>
            <a:spLocks noGrp="1"/>
          </p:cNvSpPr>
          <p:nvPr>
            <p:ph type="body" idx="1"/>
          </p:nvPr>
        </p:nvSpPr>
        <p:spPr/>
        <p:txBody>
          <a:bodyPr/>
          <a:lstStyle/>
          <a:p>
            <a:r>
              <a:rPr lang="en-US" dirty="0"/>
              <a:t>TCP will continue to evolve</a:t>
            </a:r>
          </a:p>
          <a:p>
            <a:r>
              <a:rPr lang="en-US" dirty="0"/>
              <a:t>TCP issues</a:t>
            </a:r>
          </a:p>
          <a:p>
            <a:pPr lvl="1"/>
            <a:r>
              <a:rPr lang="en-US" dirty="0"/>
              <a:t>Does not provide transport semantics applications want</a:t>
            </a:r>
          </a:p>
          <a:p>
            <a:pPr lvl="1"/>
            <a:r>
              <a:rPr lang="en-US" dirty="0"/>
              <a:t>Application must deal with problems not solved by TCP</a:t>
            </a:r>
          </a:p>
          <a:p>
            <a:r>
              <a:rPr lang="en-US" dirty="0"/>
              <a:t>Proposals providing a slightly different interface</a:t>
            </a:r>
          </a:p>
          <a:p>
            <a:pPr lvl="1"/>
            <a:r>
              <a:rPr lang="en-US" dirty="0"/>
              <a:t>SCTP and SST</a:t>
            </a:r>
          </a:p>
          <a:p>
            <a:r>
              <a:rPr lang="en-US" dirty="0"/>
              <a:t>Must deal with “If it ain’t broke, don’t fix it’’ mentality</a:t>
            </a:r>
          </a:p>
        </p:txBody>
      </p:sp>
    </p:spTree>
    <p:extLst>
      <p:ext uri="{BB962C8B-B14F-4D97-AF65-F5344CB8AC3E}">
        <p14:creationId xmlns:p14="http://schemas.microsoft.com/office/powerpoint/2010/main" val="2305325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Issues</a:t>
            </a:r>
          </a:p>
        </p:txBody>
      </p:sp>
      <p:sp>
        <p:nvSpPr>
          <p:cNvPr id="5" name="Text Placeholder 4"/>
          <p:cNvSpPr>
            <a:spLocks noGrp="1"/>
          </p:cNvSpPr>
          <p:nvPr>
            <p:ph type="body" idx="1"/>
          </p:nvPr>
        </p:nvSpPr>
        <p:spPr/>
        <p:txBody>
          <a:bodyPr/>
          <a:lstStyle/>
          <a:p>
            <a:r>
              <a:rPr lang="en-US" dirty="0"/>
              <a:t>Performance problems</a:t>
            </a:r>
          </a:p>
          <a:p>
            <a:r>
              <a:rPr lang="en-US" dirty="0"/>
              <a:t>Measuring network performance</a:t>
            </a:r>
          </a:p>
          <a:p>
            <a:r>
              <a:rPr lang="en-US" dirty="0"/>
              <a:t>Measuring access network throughput</a:t>
            </a:r>
          </a:p>
          <a:p>
            <a:r>
              <a:rPr lang="en-US" dirty="0"/>
              <a:t>Measuring quality of experience</a:t>
            </a:r>
          </a:p>
          <a:p>
            <a:r>
              <a:rPr lang="en-US" dirty="0"/>
              <a:t>Host design for fast networks</a:t>
            </a:r>
          </a:p>
          <a:p>
            <a:r>
              <a:rPr lang="en-US" dirty="0"/>
              <a:t>Fast segment processing</a:t>
            </a:r>
          </a:p>
          <a:p>
            <a:r>
              <a:rPr lang="en-US" dirty="0"/>
              <a:t>Header compression</a:t>
            </a:r>
          </a:p>
          <a:p>
            <a:r>
              <a:rPr lang="en-US" dirty="0"/>
              <a:t>Protocols for ‘‘long fat’’ networks</a:t>
            </a:r>
          </a:p>
        </p:txBody>
      </p:sp>
    </p:spTree>
    <p:extLst>
      <p:ext uri="{BB962C8B-B14F-4D97-AF65-F5344CB8AC3E}">
        <p14:creationId xmlns:p14="http://schemas.microsoft.com/office/powerpoint/2010/main" val="3397080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Performance Problems in Computer Networks</a:t>
            </a:r>
            <a:endParaRPr lang="en-US" dirty="0"/>
          </a:p>
        </p:txBody>
      </p:sp>
      <p:sp>
        <p:nvSpPr>
          <p:cNvPr id="5" name="Text Placeholder 4"/>
          <p:cNvSpPr>
            <a:spLocks noGrp="1"/>
          </p:cNvSpPr>
          <p:nvPr>
            <p:ph type="body" idx="1"/>
          </p:nvPr>
        </p:nvSpPr>
        <p:spPr/>
        <p:txBody>
          <a:bodyPr/>
          <a:lstStyle/>
          <a:p>
            <a:r>
              <a:rPr lang="en-US" dirty="0"/>
              <a:t>Temporary resource overloads</a:t>
            </a:r>
          </a:p>
          <a:p>
            <a:r>
              <a:rPr lang="en-US" dirty="0"/>
              <a:t>Structural resource imbalance</a:t>
            </a:r>
          </a:p>
          <a:p>
            <a:r>
              <a:rPr lang="en-US" dirty="0"/>
              <a:t>Synchronous overloads</a:t>
            </a:r>
          </a:p>
          <a:p>
            <a:pPr lvl="1"/>
            <a:r>
              <a:rPr lang="en-US" dirty="0"/>
              <a:t>Broadcast storm from a bad segment</a:t>
            </a:r>
          </a:p>
          <a:p>
            <a:pPr lvl="1"/>
            <a:r>
              <a:rPr lang="en-US" dirty="0"/>
              <a:t>Power returning after power failure</a:t>
            </a:r>
          </a:p>
          <a:p>
            <a:r>
              <a:rPr lang="en-US" dirty="0"/>
              <a:t>Lack of system tuning</a:t>
            </a:r>
          </a:p>
          <a:p>
            <a:pPr lvl="1"/>
            <a:r>
              <a:rPr lang="en-US" dirty="0"/>
              <a:t>Low buffer space</a:t>
            </a:r>
          </a:p>
          <a:p>
            <a:pPr lvl="1"/>
            <a:r>
              <a:rPr lang="en-US" dirty="0"/>
              <a:t>Setting timeouts</a:t>
            </a:r>
          </a:p>
          <a:p>
            <a:pPr lvl="1"/>
            <a:r>
              <a:rPr lang="en-US" dirty="0"/>
              <a:t>Jitter</a:t>
            </a:r>
          </a:p>
        </p:txBody>
      </p:sp>
    </p:spTree>
    <p:extLst>
      <p:ext uri="{BB962C8B-B14F-4D97-AF65-F5344CB8AC3E}">
        <p14:creationId xmlns:p14="http://schemas.microsoft.com/office/powerpoint/2010/main" val="3670312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Performance Measurement</a:t>
            </a:r>
            <a:endParaRPr lang="en-US" dirty="0"/>
          </a:p>
        </p:txBody>
      </p:sp>
      <p:sp>
        <p:nvSpPr>
          <p:cNvPr id="5" name="Text Placeholder 4"/>
          <p:cNvSpPr>
            <a:spLocks noGrp="1"/>
          </p:cNvSpPr>
          <p:nvPr>
            <p:ph type="body" idx="1"/>
          </p:nvPr>
        </p:nvSpPr>
        <p:spPr/>
        <p:txBody>
          <a:bodyPr/>
          <a:lstStyle/>
          <a:p>
            <a:r>
              <a:rPr lang="en-US" dirty="0"/>
              <a:t>Access network throughput measurement</a:t>
            </a:r>
          </a:p>
          <a:p>
            <a:pPr lvl="1"/>
            <a:r>
              <a:rPr lang="en-US" dirty="0"/>
              <a:t>Run speed test</a:t>
            </a:r>
          </a:p>
          <a:p>
            <a:r>
              <a:rPr lang="en-US" dirty="0"/>
              <a:t>Measuring link access speed has become more challenging</a:t>
            </a:r>
          </a:p>
          <a:p>
            <a:pPr lvl="1"/>
            <a:r>
              <a:rPr lang="en-US" dirty="0"/>
              <a:t>Filling the pipe requires more data</a:t>
            </a:r>
          </a:p>
          <a:p>
            <a:pPr lvl="1"/>
            <a:r>
              <a:rPr lang="en-US" dirty="0"/>
              <a:t>Under-test client/server bottlenecks move elsewhere in the network</a:t>
            </a:r>
          </a:p>
          <a:p>
            <a:r>
              <a:rPr lang="en-US" dirty="0"/>
              <a:t>Speed is less relevant to network performance</a:t>
            </a:r>
          </a:p>
          <a:p>
            <a:pPr lvl="1"/>
            <a:r>
              <a:rPr lang="en-US" dirty="0"/>
              <a:t>Quality of experience or application performance more important</a:t>
            </a:r>
            <a:br>
              <a:rPr lang="en-US" dirty="0"/>
            </a:br>
            <a:r>
              <a:rPr lang="en-US" dirty="0"/>
              <a:t> </a:t>
            </a:r>
          </a:p>
        </p:txBody>
      </p:sp>
    </p:spTree>
    <p:extLst>
      <p:ext uri="{BB962C8B-B14F-4D97-AF65-F5344CB8AC3E}">
        <p14:creationId xmlns:p14="http://schemas.microsoft.com/office/powerpoint/2010/main" val="1601810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Access Network Throughput</a:t>
            </a:r>
          </a:p>
        </p:txBody>
      </p:sp>
      <p:sp>
        <p:nvSpPr>
          <p:cNvPr id="3" name="Text Placeholder 2"/>
          <p:cNvSpPr>
            <a:spLocks noGrp="1"/>
          </p:cNvSpPr>
          <p:nvPr>
            <p:ph type="body" idx="1"/>
          </p:nvPr>
        </p:nvSpPr>
        <p:spPr/>
        <p:txBody>
          <a:bodyPr/>
          <a:lstStyle/>
          <a:p>
            <a:r>
              <a:rPr lang="en-US" dirty="0"/>
              <a:t>Best practices</a:t>
            </a:r>
          </a:p>
          <a:p>
            <a:pPr lvl="1"/>
            <a:r>
              <a:rPr lang="en-US" dirty="0"/>
              <a:t>Use multiple parallel TCP connections to fill the capacity of the access link</a:t>
            </a:r>
          </a:p>
          <a:p>
            <a:pPr lvl="1"/>
            <a:r>
              <a:rPr lang="en-US" dirty="0"/>
              <a:t>Perform access network throughput tests directly from the home router</a:t>
            </a:r>
          </a:p>
          <a:p>
            <a:pPr lvl="1"/>
            <a:r>
              <a:rPr lang="en-US" dirty="0"/>
              <a:t>Measure multiple Internet destinations in parallel from a single access connection</a:t>
            </a:r>
          </a:p>
          <a:p>
            <a:pPr lvl="1"/>
            <a:r>
              <a:rPr lang="en-US" dirty="0"/>
              <a:t>Develop ‘‘passive’’ throughput tests</a:t>
            </a:r>
          </a:p>
        </p:txBody>
      </p:sp>
    </p:spTree>
    <p:extLst>
      <p:ext uri="{BB962C8B-B14F-4D97-AF65-F5344CB8AC3E}">
        <p14:creationId xmlns:p14="http://schemas.microsoft.com/office/powerpoint/2010/main" val="3323729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Measuring Quality of Experience</a:t>
            </a:r>
            <a:endParaRPr lang="en-US" dirty="0"/>
          </a:p>
        </p:txBody>
      </p:sp>
      <p:sp>
        <p:nvSpPr>
          <p:cNvPr id="3" name="Text Placeholder 2"/>
          <p:cNvSpPr>
            <a:spLocks noGrp="1"/>
          </p:cNvSpPr>
          <p:nvPr>
            <p:ph type="body" idx="1"/>
          </p:nvPr>
        </p:nvSpPr>
        <p:spPr/>
        <p:txBody>
          <a:bodyPr/>
          <a:lstStyle/>
          <a:p>
            <a:r>
              <a:rPr lang="en-US" dirty="0"/>
              <a:t>Modern network performance measurement</a:t>
            </a:r>
          </a:p>
          <a:p>
            <a:pPr lvl="1"/>
            <a:r>
              <a:rPr lang="en-US" dirty="0"/>
              <a:t>Moving beyond simple speed tests</a:t>
            </a:r>
          </a:p>
          <a:p>
            <a:pPr lvl="1"/>
            <a:r>
              <a:rPr lang="en-US" dirty="0"/>
              <a:t>Typically based on passive observation of network traffic</a:t>
            </a:r>
          </a:p>
          <a:p>
            <a:r>
              <a:rPr lang="en-US" dirty="0"/>
              <a:t> User’s quality of experience</a:t>
            </a:r>
          </a:p>
          <a:p>
            <a:pPr lvl="1"/>
            <a:r>
              <a:rPr lang="en-US" dirty="0"/>
              <a:t>Measures person’s happiness with a service</a:t>
            </a:r>
          </a:p>
          <a:p>
            <a:pPr lvl="1"/>
            <a:r>
              <a:rPr lang="en-US" dirty="0"/>
              <a:t>A human consideration</a:t>
            </a:r>
          </a:p>
          <a:p>
            <a:pPr lvl="1"/>
            <a:r>
              <a:rPr lang="en-US" dirty="0"/>
              <a:t>Might require human feedback</a:t>
            </a:r>
          </a:p>
          <a:p>
            <a:r>
              <a:rPr lang="en-US" dirty="0"/>
              <a:t>Future technique</a:t>
            </a:r>
          </a:p>
          <a:p>
            <a:pPr lvl="1"/>
            <a:r>
              <a:rPr lang="en-US" dirty="0"/>
              <a:t>Automatic estimation of user quality of experience</a:t>
            </a:r>
          </a:p>
          <a:p>
            <a:pPr lvl="1"/>
            <a:r>
              <a:rPr lang="en-US" dirty="0"/>
              <a:t>Based on passive measurement of features in network traffic</a:t>
            </a:r>
          </a:p>
        </p:txBody>
      </p:sp>
    </p:spTree>
    <p:extLst>
      <p:ext uri="{BB962C8B-B14F-4D97-AF65-F5344CB8AC3E}">
        <p14:creationId xmlns:p14="http://schemas.microsoft.com/office/powerpoint/2010/main" val="4223973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Design for Fast Networks</a:t>
            </a:r>
          </a:p>
        </p:txBody>
      </p:sp>
      <p:sp>
        <p:nvSpPr>
          <p:cNvPr id="3" name="Text Placeholder 2"/>
          <p:cNvSpPr>
            <a:spLocks noGrp="1"/>
          </p:cNvSpPr>
          <p:nvPr>
            <p:ph type="body" idx="1"/>
          </p:nvPr>
        </p:nvSpPr>
        <p:spPr/>
        <p:txBody>
          <a:bodyPr/>
          <a:lstStyle/>
          <a:p>
            <a:r>
              <a:rPr lang="en-US" dirty="0"/>
              <a:t>Host speed is more important than network speed</a:t>
            </a:r>
          </a:p>
          <a:p>
            <a:r>
              <a:rPr lang="en-US" dirty="0"/>
              <a:t>Reduce packet count to reduce overhead</a:t>
            </a:r>
          </a:p>
          <a:p>
            <a:r>
              <a:rPr lang="en-US" dirty="0"/>
              <a:t>Minimize data touching</a:t>
            </a:r>
          </a:p>
          <a:p>
            <a:r>
              <a:rPr lang="en-US" dirty="0"/>
              <a:t>Minimize context switches</a:t>
            </a:r>
          </a:p>
          <a:p>
            <a:r>
              <a:rPr lang="en-US" dirty="0"/>
              <a:t>Avoiding congestion is better than recovering from it</a:t>
            </a:r>
          </a:p>
          <a:p>
            <a:r>
              <a:rPr lang="en-US" dirty="0"/>
              <a:t>Avoid timeouts</a:t>
            </a:r>
          </a:p>
        </p:txBody>
      </p:sp>
    </p:spTree>
    <p:extLst>
      <p:ext uri="{BB962C8B-B14F-4D97-AF65-F5344CB8AC3E}">
        <p14:creationId xmlns:p14="http://schemas.microsoft.com/office/powerpoint/2010/main" val="1692463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852268"/>
          </a:xfrm>
        </p:spPr>
        <p:txBody>
          <a:bodyPr/>
          <a:lstStyle/>
          <a:p>
            <a:r>
              <a:rPr lang="en-US" dirty="0"/>
              <a:t>Transport Service Primitives (2 of 2)</a:t>
            </a:r>
          </a:p>
        </p:txBody>
      </p:sp>
      <p:sp>
        <p:nvSpPr>
          <p:cNvPr id="7" name="Text Placeholder 6" descr="&#10;"/>
          <p:cNvSpPr>
            <a:spLocks noGrp="1"/>
          </p:cNvSpPr>
          <p:nvPr>
            <p:ph type="body" idx="1"/>
          </p:nvPr>
        </p:nvSpPr>
        <p:spPr>
          <a:xfrm>
            <a:off x="498975" y="5436226"/>
            <a:ext cx="8229600" cy="1018367"/>
          </a:xfrm>
        </p:spPr>
        <p:txBody>
          <a:bodyPr/>
          <a:lstStyle/>
          <a:p>
            <a:pPr algn="ctr"/>
            <a:r>
              <a:rPr lang="en-US" dirty="0"/>
              <a:t>Nesting of segments, packets, and frames</a:t>
            </a:r>
          </a:p>
        </p:txBody>
      </p:sp>
      <p:pic>
        <p:nvPicPr>
          <p:cNvPr id="3" name="Picture Placeholder 2" descr="Figure 6-3. Nesting of segments, packets, and fram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46696" y="1206689"/>
            <a:ext cx="7065762" cy="2126818"/>
          </a:xfrm>
        </p:spPr>
      </p:pic>
      <p:sp>
        <p:nvSpPr>
          <p:cNvPr id="5" name="TextBox 4">
            <a:extLst>
              <a:ext uri="{FF2B5EF4-FFF2-40B4-BE49-F238E27FC236}">
                <a16:creationId xmlns:a16="http://schemas.microsoft.com/office/drawing/2014/main" id="{5221D043-710B-46DE-3B01-F831555C8C45}"/>
              </a:ext>
            </a:extLst>
          </p:cNvPr>
          <p:cNvSpPr txBox="1"/>
          <p:nvPr/>
        </p:nvSpPr>
        <p:spPr>
          <a:xfrm>
            <a:off x="498975" y="3429000"/>
            <a:ext cx="8111239" cy="2554545"/>
          </a:xfrm>
          <a:prstGeom prst="rect">
            <a:avLst/>
          </a:prstGeom>
          <a:noFill/>
        </p:spPr>
        <p:txBody>
          <a:bodyPr wrap="square">
            <a:spAutoFit/>
          </a:bodyPr>
          <a:lstStyle/>
          <a:p>
            <a:pPr marL="285750" indent="-285750" algn="just">
              <a:buFont typeface="Arial" panose="020B0604020202020204" pitchFamily="34" charset="0"/>
              <a:buChar char="•"/>
            </a:pPr>
            <a:r>
              <a:rPr lang="en-US" sz="1600" dirty="0"/>
              <a:t>We will use the term </a:t>
            </a:r>
            <a:r>
              <a:rPr lang="en-US" sz="1600" b="1" dirty="0"/>
              <a:t>segment</a:t>
            </a:r>
            <a:r>
              <a:rPr lang="en-US" sz="1600" dirty="0"/>
              <a:t> for messages sent from transport entity to transport entity. </a:t>
            </a:r>
          </a:p>
          <a:p>
            <a:pPr marL="285750" indent="-285750" algn="just">
              <a:buFont typeface="Arial" panose="020B0604020202020204" pitchFamily="34" charset="0"/>
              <a:buChar char="•"/>
            </a:pPr>
            <a:r>
              <a:rPr lang="en-US" sz="1600" b="1" dirty="0"/>
              <a:t>Segments</a:t>
            </a:r>
            <a:r>
              <a:rPr lang="en-US" sz="1600" dirty="0"/>
              <a:t> (exchanged by the transport layer) are contained in </a:t>
            </a:r>
            <a:r>
              <a:rPr lang="en-US" sz="1600" b="1" dirty="0"/>
              <a:t>packets</a:t>
            </a:r>
            <a:r>
              <a:rPr lang="en-US" sz="1600" dirty="0"/>
              <a:t> (which are exchanged by the network layer). In turn, these packets are contained in </a:t>
            </a:r>
            <a:r>
              <a:rPr lang="en-US" sz="1600" b="1" dirty="0"/>
              <a:t>frames</a:t>
            </a:r>
            <a:r>
              <a:rPr lang="en-US" sz="1600" dirty="0"/>
              <a:t> (exchanged by the data link layer).</a:t>
            </a:r>
          </a:p>
          <a:p>
            <a:pPr marL="285750" indent="-285750" algn="just">
              <a:buFont typeface="Arial" panose="020B0604020202020204" pitchFamily="34" charset="0"/>
              <a:buChar char="•"/>
            </a:pPr>
            <a:r>
              <a:rPr lang="en-US" sz="1600" dirty="0"/>
              <a:t>When a frame arrives, the data link layer processes the frame header and, if the destination address matches for local delivery, passes the contents of the frame payload field up to the network entity. The network entity similarly processes the packet header and then passes the contents of the packet payload up to the transport entity. </a:t>
            </a:r>
          </a:p>
        </p:txBody>
      </p:sp>
    </p:spTree>
    <p:extLst>
      <p:ext uri="{BB962C8B-B14F-4D97-AF65-F5344CB8AC3E}">
        <p14:creationId xmlns:p14="http://schemas.microsoft.com/office/powerpoint/2010/main" val="2927928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Minimize Context Switches</a:t>
            </a:r>
          </a:p>
        </p:txBody>
      </p:sp>
      <p:sp>
        <p:nvSpPr>
          <p:cNvPr id="3" name="Text Placeholder 2"/>
          <p:cNvSpPr>
            <a:spLocks noGrp="1"/>
          </p:cNvSpPr>
          <p:nvPr>
            <p:ph type="body" idx="1"/>
          </p:nvPr>
        </p:nvSpPr>
        <p:spPr>
          <a:xfrm>
            <a:off x="457200" y="5345723"/>
            <a:ext cx="8229600" cy="723615"/>
          </a:xfrm>
        </p:spPr>
        <p:txBody>
          <a:bodyPr/>
          <a:lstStyle/>
          <a:p>
            <a:pPr algn="ctr"/>
            <a:r>
              <a:rPr lang="en-US" dirty="0"/>
              <a:t>Four context switches to handle one packet with a user-space network manager</a:t>
            </a:r>
          </a:p>
        </p:txBody>
      </p:sp>
      <p:pic>
        <p:nvPicPr>
          <p:cNvPr id="4" name="Picture Placeholder 3" descr="Figure 6-51. Four context switches to handle one packet with a user-space network manag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88243" y="2030490"/>
            <a:ext cx="7567513" cy="2285389"/>
          </a:xfrm>
        </p:spPr>
      </p:pic>
    </p:spTree>
    <p:extLst>
      <p:ext uri="{BB962C8B-B14F-4D97-AF65-F5344CB8AC3E}">
        <p14:creationId xmlns:p14="http://schemas.microsoft.com/office/powerpoint/2010/main" val="3156954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(1 of 3)</a:t>
            </a:r>
          </a:p>
        </p:txBody>
      </p:sp>
      <p:sp>
        <p:nvSpPr>
          <p:cNvPr id="3" name="Text Placeholder 2"/>
          <p:cNvSpPr>
            <a:spLocks noGrp="1"/>
          </p:cNvSpPr>
          <p:nvPr>
            <p:ph type="body" idx="1"/>
          </p:nvPr>
        </p:nvSpPr>
        <p:spPr>
          <a:xfrm>
            <a:off x="457200" y="5331655"/>
            <a:ext cx="8229600" cy="737683"/>
          </a:xfrm>
        </p:spPr>
        <p:txBody>
          <a:bodyPr/>
          <a:lstStyle/>
          <a:p>
            <a:r>
              <a:rPr lang="en-US" dirty="0"/>
              <a:t>The fast path from sender to receiver is shown with a heavy line. The processing steps on this path are shaded.</a:t>
            </a:r>
          </a:p>
        </p:txBody>
      </p:sp>
      <p:pic>
        <p:nvPicPr>
          <p:cNvPr id="4" name="Picture Placeholder 3" descr="Figure 6-52. The fast path from sender to receiver is shown with a heavy line. The processing steps on this path are shad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1221" y="1827498"/>
            <a:ext cx="7181558" cy="3230029"/>
          </a:xfrm>
        </p:spPr>
      </p:pic>
    </p:spTree>
    <p:extLst>
      <p:ext uri="{BB962C8B-B14F-4D97-AF65-F5344CB8AC3E}">
        <p14:creationId xmlns:p14="http://schemas.microsoft.com/office/powerpoint/2010/main" val="31088274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(2 of 3)</a:t>
            </a:r>
          </a:p>
        </p:txBody>
      </p:sp>
      <p:sp>
        <p:nvSpPr>
          <p:cNvPr id="3" name="Text Placeholder 2"/>
          <p:cNvSpPr>
            <a:spLocks noGrp="1"/>
          </p:cNvSpPr>
          <p:nvPr>
            <p:ph type="body" idx="1"/>
          </p:nvPr>
        </p:nvSpPr>
        <p:spPr/>
        <p:txBody>
          <a:bodyPr/>
          <a:lstStyle/>
          <a:p>
            <a:r>
              <a:rPr lang="en-US" dirty="0"/>
              <a:t>(a) TCP header. (b) IP header. In both cases, they are taken from the prototype without change.</a:t>
            </a:r>
          </a:p>
        </p:txBody>
      </p:sp>
      <p:pic>
        <p:nvPicPr>
          <p:cNvPr id="4" name="Picture Placeholder 3" descr="Figure 6-53. (a) TCP header. (b) IP header. In both cases, they are taken from the prototype without chang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9327" y="1822377"/>
            <a:ext cx="7885345" cy="2348826"/>
          </a:xfrm>
        </p:spPr>
      </p:pic>
    </p:spTree>
    <p:extLst>
      <p:ext uri="{BB962C8B-B14F-4D97-AF65-F5344CB8AC3E}">
        <p14:creationId xmlns:p14="http://schemas.microsoft.com/office/powerpoint/2010/main" val="1636697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(3 of 3)</a:t>
            </a:r>
          </a:p>
        </p:txBody>
      </p:sp>
      <p:sp>
        <p:nvSpPr>
          <p:cNvPr id="3" name="Text Placeholder 2"/>
          <p:cNvSpPr>
            <a:spLocks noGrp="1"/>
          </p:cNvSpPr>
          <p:nvPr>
            <p:ph type="body" idx="1"/>
          </p:nvPr>
        </p:nvSpPr>
        <p:spPr>
          <a:xfrm>
            <a:off x="457200" y="5604746"/>
            <a:ext cx="8229600" cy="464592"/>
          </a:xfrm>
        </p:spPr>
        <p:txBody>
          <a:bodyPr/>
          <a:lstStyle/>
          <a:p>
            <a:pPr algn="ctr"/>
            <a:r>
              <a:rPr lang="en-US" dirty="0"/>
              <a:t>A timing wheel</a:t>
            </a:r>
          </a:p>
        </p:txBody>
      </p:sp>
      <p:pic>
        <p:nvPicPr>
          <p:cNvPr id="4" name="Picture Placeholder 3" descr="Figure 6-54. A timing whee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493498" y="1478280"/>
            <a:ext cx="4157003" cy="3943585"/>
          </a:xfrm>
        </p:spPr>
      </p:pic>
    </p:spTree>
    <p:extLst>
      <p:ext uri="{BB962C8B-B14F-4D97-AF65-F5344CB8AC3E}">
        <p14:creationId xmlns:p14="http://schemas.microsoft.com/office/powerpoint/2010/main" val="2392842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 for Long Fat Networks (1 of 2)</a:t>
            </a:r>
          </a:p>
        </p:txBody>
      </p:sp>
      <p:sp>
        <p:nvSpPr>
          <p:cNvPr id="3" name="Text Placeholder 2"/>
          <p:cNvSpPr>
            <a:spLocks noGrp="1"/>
          </p:cNvSpPr>
          <p:nvPr>
            <p:ph type="body" idx="1"/>
          </p:nvPr>
        </p:nvSpPr>
        <p:spPr>
          <a:xfrm>
            <a:off x="457200" y="5538806"/>
            <a:ext cx="8229600" cy="614940"/>
          </a:xfrm>
        </p:spPr>
        <p:txBody>
          <a:bodyPr/>
          <a:lstStyle/>
          <a:p>
            <a:r>
              <a:rPr lang="en-US" dirty="0"/>
              <a:t>The state of transmitting 1 Mbit from San Diego to Boston. (a) At t = 0. (b) After 500 µsec. (c) After 20 msec. (d) After 40 msec.</a:t>
            </a:r>
          </a:p>
        </p:txBody>
      </p:sp>
      <p:pic>
        <p:nvPicPr>
          <p:cNvPr id="5" name="Picture Placeholder 4" descr="Figure 6-55. The state of transmitting 1 Mbit from San Diego to Boston. (a) At t = 0. (b) After 500 µsec. (c) After 20 msec. (d) After 40 msec."/>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67485" y="1393873"/>
            <a:ext cx="5409029" cy="3962051"/>
          </a:xfrm>
        </p:spPr>
      </p:pic>
    </p:spTree>
    <p:extLst>
      <p:ext uri="{BB962C8B-B14F-4D97-AF65-F5344CB8AC3E}">
        <p14:creationId xmlns:p14="http://schemas.microsoft.com/office/powerpoint/2010/main" val="2636778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 for Long Fat Networks (2 of 2)</a:t>
            </a:r>
          </a:p>
        </p:txBody>
      </p:sp>
      <p:sp>
        <p:nvSpPr>
          <p:cNvPr id="3" name="Text Placeholder 2"/>
          <p:cNvSpPr>
            <a:spLocks noGrp="1"/>
          </p:cNvSpPr>
          <p:nvPr>
            <p:ph type="body" idx="1"/>
          </p:nvPr>
        </p:nvSpPr>
        <p:spPr/>
        <p:txBody>
          <a:bodyPr/>
          <a:lstStyle/>
          <a:p>
            <a:pPr algn="ctr"/>
            <a:r>
              <a:rPr lang="en-US" dirty="0"/>
              <a:t>Time to transfer and acknowledge a 1-Mbit file over a 4000-km line</a:t>
            </a:r>
          </a:p>
        </p:txBody>
      </p:sp>
      <p:pic>
        <p:nvPicPr>
          <p:cNvPr id="5" name="Picture Placeholder 4" descr="Figure 6-56. Time to transfer and acknowledge a 1-Mbit file over a 4000-km lin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32448" y="1685066"/>
            <a:ext cx="6886135" cy="3657539"/>
          </a:xfrm>
        </p:spPr>
      </p:pic>
    </p:spTree>
    <p:extLst>
      <p:ext uri="{BB962C8B-B14F-4D97-AF65-F5344CB8AC3E}">
        <p14:creationId xmlns:p14="http://schemas.microsoft.com/office/powerpoint/2010/main" val="176114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94673"/>
          </a:xfrm>
        </p:spPr>
        <p:txBody>
          <a:bodyPr/>
          <a:lstStyle/>
          <a:p>
            <a:r>
              <a:rPr lang="en-US" dirty="0"/>
              <a:t>A simple connection management scheme</a:t>
            </a:r>
          </a:p>
        </p:txBody>
      </p:sp>
      <p:sp>
        <p:nvSpPr>
          <p:cNvPr id="7" name="Text Placeholder 6"/>
          <p:cNvSpPr>
            <a:spLocks noGrp="1"/>
          </p:cNvSpPr>
          <p:nvPr>
            <p:ph type="body" idx="1"/>
          </p:nvPr>
        </p:nvSpPr>
        <p:spPr/>
        <p:txBody>
          <a:bodyPr/>
          <a:lstStyle/>
          <a:p>
            <a:r>
              <a:rPr lang="en-US" dirty="0"/>
              <a:t>A state diagram for a simple connection management scheme. Transitions labeled in italics are caused by packet arrivals. The </a:t>
            </a:r>
            <a:r>
              <a:rPr lang="en-US" b="1" dirty="0"/>
              <a:t>solid</a:t>
            </a:r>
            <a:r>
              <a:rPr lang="en-US" dirty="0"/>
              <a:t> lines show the </a:t>
            </a:r>
            <a:r>
              <a:rPr lang="en-US" b="1" dirty="0"/>
              <a:t>client’s</a:t>
            </a:r>
            <a:r>
              <a:rPr lang="en-US" dirty="0"/>
              <a:t> state sequence. The </a:t>
            </a:r>
            <a:r>
              <a:rPr lang="en-US" b="1" dirty="0"/>
              <a:t>dashed</a:t>
            </a:r>
            <a:r>
              <a:rPr lang="en-US" dirty="0"/>
              <a:t> lines show the </a:t>
            </a:r>
            <a:r>
              <a:rPr lang="en-US" b="1" dirty="0"/>
              <a:t>server’s</a:t>
            </a:r>
            <a:r>
              <a:rPr lang="en-US" dirty="0"/>
              <a:t> state sequence.</a:t>
            </a:r>
          </a:p>
        </p:txBody>
      </p:sp>
      <p:pic>
        <p:nvPicPr>
          <p:cNvPr id="3" name="Picture Placeholder 2" descr="Figure 6-4. A state diagram for a simple connection management scheme. Transitions labeled in italics are caused by packet arrivals. The solid lines show the client’s state sequence. The dashed lines show the server’s state sequen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62907" y="1376217"/>
            <a:ext cx="4818185" cy="3755125"/>
          </a:xfrm>
        </p:spPr>
      </p:pic>
    </p:spTree>
    <p:extLst>
      <p:ext uri="{BB962C8B-B14F-4D97-AF65-F5344CB8AC3E}">
        <p14:creationId xmlns:p14="http://schemas.microsoft.com/office/powerpoint/2010/main" val="2140866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Berkeley Sockets (2 of 2)</a:t>
            </a:r>
          </a:p>
        </p:txBody>
      </p:sp>
      <p:sp>
        <p:nvSpPr>
          <p:cNvPr id="7" name="Text Placeholder 6"/>
          <p:cNvSpPr>
            <a:spLocks noGrp="1"/>
          </p:cNvSpPr>
          <p:nvPr>
            <p:ph type="body" idx="1"/>
          </p:nvPr>
        </p:nvSpPr>
        <p:spPr>
          <a:xfrm>
            <a:off x="489692" y="5386158"/>
            <a:ext cx="8229600" cy="1018367"/>
          </a:xfrm>
        </p:spPr>
        <p:txBody>
          <a:bodyPr/>
          <a:lstStyle/>
          <a:p>
            <a:pPr algn="ctr"/>
            <a:r>
              <a:rPr lang="en-US" dirty="0"/>
              <a:t>The socket primitives for TCP</a:t>
            </a:r>
          </a:p>
        </p:txBody>
      </p:sp>
      <p:pic>
        <p:nvPicPr>
          <p:cNvPr id="8" name="Picture 7">
            <a:extLst>
              <a:ext uri="{FF2B5EF4-FFF2-40B4-BE49-F238E27FC236}">
                <a16:creationId xmlns:a16="http://schemas.microsoft.com/office/drawing/2014/main" id="{88F845C3-D5C2-2443-A057-EA4EFD128BFB}"/>
              </a:ext>
            </a:extLst>
          </p:cNvPr>
          <p:cNvPicPr>
            <a:picLocks noChangeAspect="1"/>
          </p:cNvPicPr>
          <p:nvPr/>
        </p:nvPicPr>
        <p:blipFill>
          <a:blip r:embed="rId2"/>
          <a:stretch>
            <a:fillRect/>
          </a:stretch>
        </p:blipFill>
        <p:spPr>
          <a:xfrm>
            <a:off x="489692" y="1227709"/>
            <a:ext cx="8229600" cy="3406030"/>
          </a:xfrm>
          <a:prstGeom prst="rect">
            <a:avLst/>
          </a:prstGeom>
        </p:spPr>
      </p:pic>
      <p:sp>
        <p:nvSpPr>
          <p:cNvPr id="4" name="TextBox 3">
            <a:extLst>
              <a:ext uri="{FF2B5EF4-FFF2-40B4-BE49-F238E27FC236}">
                <a16:creationId xmlns:a16="http://schemas.microsoft.com/office/drawing/2014/main" id="{8E1176BB-A64A-87A0-C80B-1A87FF9DA48F}"/>
              </a:ext>
            </a:extLst>
          </p:cNvPr>
          <p:cNvSpPr txBox="1"/>
          <p:nvPr/>
        </p:nvSpPr>
        <p:spPr>
          <a:xfrm>
            <a:off x="489692" y="4816384"/>
            <a:ext cx="8264412" cy="923330"/>
          </a:xfrm>
          <a:prstGeom prst="rect">
            <a:avLst/>
          </a:prstGeom>
          <a:noFill/>
        </p:spPr>
        <p:txBody>
          <a:bodyPr wrap="square">
            <a:spAutoFit/>
          </a:bodyPr>
          <a:lstStyle/>
          <a:p>
            <a:pPr algn="just"/>
            <a:r>
              <a:rPr lang="en-US" sz="1800" b="1" dirty="0"/>
              <a:t>Socket primitives</a:t>
            </a:r>
            <a:r>
              <a:rPr lang="en-US" sz="1800" dirty="0"/>
              <a:t> were first released as part of the Berkeley UNIX 4.2BSD software distribution in 1983. They quickly became popular. The primitives are now widely used for Internet programming on many operating systems.</a:t>
            </a:r>
          </a:p>
        </p:txBody>
      </p:sp>
    </p:spTree>
    <p:extLst>
      <p:ext uri="{BB962C8B-B14F-4D97-AF65-F5344CB8AC3E}">
        <p14:creationId xmlns:p14="http://schemas.microsoft.com/office/powerpoint/2010/main" val="3434449586"/>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3808</Words>
  <Application>Microsoft Office PowerPoint</Application>
  <PresentationFormat>On-screen Show (4:3)</PresentationFormat>
  <Paragraphs>276</Paragraphs>
  <Slides>76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Noto Sans Symbols</vt:lpstr>
      <vt:lpstr>Times New Roman</vt:lpstr>
      <vt:lpstr>Verdana</vt:lpstr>
      <vt:lpstr>508 Lecture</vt:lpstr>
      <vt:lpstr>PowerPoint Presentation</vt:lpstr>
      <vt:lpstr>The Transport Service</vt:lpstr>
      <vt:lpstr>The Transport Service</vt:lpstr>
      <vt:lpstr>Services Provided to the Upper Layers</vt:lpstr>
      <vt:lpstr>The Transport Service</vt:lpstr>
      <vt:lpstr>Transport Service Primitives (1 of 2)</vt:lpstr>
      <vt:lpstr>Transport Service Primitives (2 of 2)</vt:lpstr>
      <vt:lpstr>A simple connection management scheme</vt:lpstr>
      <vt:lpstr>Berkeley Sockets (2 of 2)</vt:lpstr>
      <vt:lpstr>An Example of Socket Programming: An Internet File Server (1 of 10)</vt:lpstr>
      <vt:lpstr>An Example of Socket Programming: An Internet File Server (2 of 10)</vt:lpstr>
      <vt:lpstr>An Example of Socket Programming: An Internet File Server (3 of 10)</vt:lpstr>
      <vt:lpstr>An Example of Socket Programming: An Internet File Server (4 of 10)</vt:lpstr>
      <vt:lpstr>An Example of Socket Programming: An Internet File Server (5 of 10)</vt:lpstr>
      <vt:lpstr>An Example of Socket Programming: An Internet File Server (6 of 10)</vt:lpstr>
      <vt:lpstr>An Example of Socket Programming: An Internet File Server (7 of 10)</vt:lpstr>
      <vt:lpstr>An Example of Socket Programming: An Internet File Server (8 of 10)</vt:lpstr>
      <vt:lpstr>An Example of Socket Programming: An Internet File Server (9 of 10)</vt:lpstr>
      <vt:lpstr>An Example of Socket Programming: An Internet File Server (10 of 10)</vt:lpstr>
      <vt:lpstr>Elements of Transport Protocols (1 of 2)</vt:lpstr>
      <vt:lpstr>Elements of Transport Protocols (2 of 2)</vt:lpstr>
      <vt:lpstr>Addressing (1 of 2)</vt:lpstr>
      <vt:lpstr>Addressing (2 of 2)</vt:lpstr>
      <vt:lpstr>Error Control and Flow Control</vt:lpstr>
      <vt:lpstr>Error Control and Flow Control </vt:lpstr>
      <vt:lpstr>Error Control and Flow Control (1 of 2)</vt:lpstr>
      <vt:lpstr>Multiplexing</vt:lpstr>
      <vt:lpstr>Crash Recovery</vt:lpstr>
      <vt:lpstr>Congestion Control</vt:lpstr>
      <vt:lpstr>Desirable Bandwidth Allocation:  Efficiency and Power</vt:lpstr>
      <vt:lpstr>Desirable Bandwidth Allocation:  Min-Max Fairness</vt:lpstr>
      <vt:lpstr>Desirable Bandwidth Allocation: Convergence</vt:lpstr>
      <vt:lpstr>Regulating the Sending Rate</vt:lpstr>
      <vt:lpstr>Regulating the Sending Rate (AIMD)</vt:lpstr>
      <vt:lpstr>Regulating the Sending Rate (AIMD)</vt:lpstr>
      <vt:lpstr>Introduction to UDP</vt:lpstr>
      <vt:lpstr>Introduction to UDP (2 of 2)</vt:lpstr>
      <vt:lpstr>Remote Procedure Call</vt:lpstr>
      <vt:lpstr>Real-Time Transport Protocols (1 of 4)</vt:lpstr>
      <vt:lpstr>Real-Time Transport Protocols (2 of 4)</vt:lpstr>
      <vt:lpstr>Real-Time Transport Protocols (3 of 4)</vt:lpstr>
      <vt:lpstr>Real-Time Transport Protocols (4 of 4)</vt:lpstr>
      <vt:lpstr>The Internet Transport Protocols: TCP (1 of 2)</vt:lpstr>
      <vt:lpstr>The Internet Transport Protocols: TCP (2 of 2)</vt:lpstr>
      <vt:lpstr>The TCP Service Model (1 of 2)</vt:lpstr>
      <vt:lpstr>The TCP Service Model (2 of 2)</vt:lpstr>
      <vt:lpstr>The TCP Segment Header</vt:lpstr>
      <vt:lpstr>TCP Connection Establishment</vt:lpstr>
      <vt:lpstr>TCP Connection Management Modeling (1 of 2)</vt:lpstr>
      <vt:lpstr>TCP Connection Management Modeling (2 of 2)</vt:lpstr>
      <vt:lpstr>TCP Sliding Window (1 of 2)</vt:lpstr>
      <vt:lpstr>TCP Sliding Window (2 of 2)</vt:lpstr>
      <vt:lpstr>TCP Timer Management</vt:lpstr>
      <vt:lpstr>TCP Congestion Control (1 of 6)</vt:lpstr>
      <vt:lpstr>TCP Congestion Control (2 of 6)</vt:lpstr>
      <vt:lpstr>TCP Congestion Control (3 of 6)</vt:lpstr>
      <vt:lpstr>TCP Congestion Control (4 of 6)</vt:lpstr>
      <vt:lpstr>TCP Congestion Control (5 of 6)</vt:lpstr>
      <vt:lpstr>TCP Congestion Control (6 of 6)</vt:lpstr>
      <vt:lpstr>TCP CUBIC</vt:lpstr>
      <vt:lpstr>Transport Protocols and Congestion Control</vt:lpstr>
      <vt:lpstr>BBR: Congestion Control Based on Bottleneck Bandwidth</vt:lpstr>
      <vt:lpstr>The Future of TCP</vt:lpstr>
      <vt:lpstr>Performance Issues</vt:lpstr>
      <vt:lpstr>Performance Problems in Computer Networks</vt:lpstr>
      <vt:lpstr>Network Performance Measurement</vt:lpstr>
      <vt:lpstr>Measuring Access Network Throughput</vt:lpstr>
      <vt:lpstr>Measuring Quality of Experience</vt:lpstr>
      <vt:lpstr>Host Design for Fast Networks</vt:lpstr>
      <vt:lpstr>Minimize Context Switches</vt:lpstr>
      <vt:lpstr>Fast Segment Processing (1 of 3)</vt:lpstr>
      <vt:lpstr>Fast Segment Processing (2 of 3)</vt:lpstr>
      <vt:lpstr>Fast Segment Processing (3 of 3)</vt:lpstr>
      <vt:lpstr>Protocols for Long Fat Networks (1 of 2)</vt:lpstr>
      <vt:lpstr>Protocols for Long Fat Networks (2 of 2)</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2023-11-13T08:01:27Z</dcterms:modified>
</cp:coreProperties>
</file>